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6" r:id="rId3"/>
    <p:sldId id="272" r:id="rId4"/>
    <p:sldId id="268" r:id="rId5"/>
    <p:sldId id="269" r:id="rId6"/>
    <p:sldId id="270" r:id="rId7"/>
    <p:sldId id="281" r:id="rId8"/>
    <p:sldId id="271" r:id="rId9"/>
    <p:sldId id="273" r:id="rId10"/>
    <p:sldId id="274" r:id="rId11"/>
    <p:sldId id="277" r:id="rId12"/>
    <p:sldId id="278" r:id="rId13"/>
    <p:sldId id="280" r:id="rId14"/>
    <p:sldId id="282" r:id="rId15"/>
    <p:sldId id="275" r:id="rId16"/>
    <p:sldId id="276" r:id="rId17"/>
    <p:sldId id="264" r:id="rId18"/>
    <p:sldId id="265" r:id="rId19"/>
    <p:sldId id="283" r:id="rId20"/>
    <p:sldId id="284" r:id="rId21"/>
    <p:sldId id="285" r:id="rId22"/>
    <p:sldId id="28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6DE"/>
    <a:srgbClr val="26D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4B29-7C86-C24C-820A-BE9317C9367B}" type="datetimeFigureOut">
              <a:rPr lang="en-US" smtClean="0"/>
              <a:t>12/5/2022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AFEC-A09A-B945-B760-4A6166DD9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5881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4B29-7C86-C24C-820A-BE9317C9367B}" type="datetimeFigureOut">
              <a:rPr lang="en-US" smtClean="0"/>
              <a:t>12/5/2022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AFEC-A09A-B945-B760-4A6166DD9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57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4B29-7C86-C24C-820A-BE9317C9367B}" type="datetimeFigureOut">
              <a:rPr lang="en-US" smtClean="0"/>
              <a:t>12/5/2022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AFEC-A09A-B945-B760-4A6166DD9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12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4B29-7C86-C24C-820A-BE9317C9367B}" type="datetimeFigureOut">
              <a:rPr lang="en-US" smtClean="0"/>
              <a:t>12/5/2022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AFEC-A09A-B945-B760-4A6166DD9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52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4B29-7C86-C24C-820A-BE9317C9367B}" type="datetimeFigureOut">
              <a:rPr lang="en-US" smtClean="0"/>
              <a:t>12/5/2022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AFEC-A09A-B945-B760-4A6166DD9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30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4B29-7C86-C24C-820A-BE9317C9367B}" type="datetimeFigureOut">
              <a:rPr lang="en-US" smtClean="0"/>
              <a:t>12/5/2022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AFEC-A09A-B945-B760-4A6166DD9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23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4B29-7C86-C24C-820A-BE9317C9367B}" type="datetimeFigureOut">
              <a:rPr lang="en-US" smtClean="0"/>
              <a:t>12/5/2022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AFEC-A09A-B945-B760-4A6166DD9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831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4B29-7C86-C24C-820A-BE9317C9367B}" type="datetimeFigureOut">
              <a:rPr lang="en-US" smtClean="0"/>
              <a:t>12/5/2022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AFEC-A09A-B945-B760-4A6166DD9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143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4B29-7C86-C24C-820A-BE9317C9367B}" type="datetimeFigureOut">
              <a:rPr lang="en-US" smtClean="0"/>
              <a:t>12/5/2022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AFEC-A09A-B945-B760-4A6166DD9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133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4B29-7C86-C24C-820A-BE9317C9367B}" type="datetimeFigureOut">
              <a:rPr lang="en-US" smtClean="0"/>
              <a:t>12/5/2022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AFEC-A09A-B945-B760-4A6166DD9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550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4B29-7C86-C24C-820A-BE9317C9367B}" type="datetimeFigureOut">
              <a:rPr lang="en-US" smtClean="0"/>
              <a:t>12/5/2022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AFEC-A09A-B945-B760-4A6166DD9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761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C4B29-7C86-C24C-820A-BE9317C9367B}" type="datetimeFigureOut">
              <a:rPr lang="en-US" smtClean="0"/>
              <a:t>12/5/2022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5AFEC-A09A-B945-B760-4A6166DD9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658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7.emf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hyperlink" Target="about:blank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10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927412" y="6545786"/>
            <a:ext cx="6994340" cy="49701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05367" y="208379"/>
            <a:ext cx="0" cy="6337407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016" y="214729"/>
            <a:ext cx="8693736" cy="0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016" y="194849"/>
            <a:ext cx="0" cy="54725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9401" y="1723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1482081"/>
            <a:ext cx="8229600" cy="35394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i="1" dirty="0">
                <a:latin typeface="Times New Roman"/>
                <a:cs typeface="Times New Roman"/>
              </a:rPr>
              <a:t>Nuovo percorso di formazione in materia di salute e sicurezza redatto ai fini dell’attestazione CSSL per studenti equiparati a lavoratori, in conformità a quanto previsto dagli artt. 2, 37 del </a:t>
            </a:r>
            <a:r>
              <a:rPr lang="it-IT" sz="2800" i="1" dirty="0" err="1">
                <a:latin typeface="Times New Roman"/>
                <a:cs typeface="Times New Roman"/>
              </a:rPr>
              <a:t>DLgs</a:t>
            </a:r>
            <a:r>
              <a:rPr lang="it-IT" sz="2800" i="1" dirty="0">
                <a:latin typeface="Times New Roman"/>
                <a:cs typeface="Times New Roman"/>
              </a:rPr>
              <a:t> 81/08.</a:t>
            </a:r>
          </a:p>
          <a:p>
            <a:endParaRPr lang="it-IT" sz="2800" i="1" dirty="0">
              <a:latin typeface="Times New Roman"/>
              <a:cs typeface="Times New Roman"/>
            </a:endParaRPr>
          </a:p>
          <a:p>
            <a:r>
              <a:rPr lang="it-IT" sz="2800" dirty="0">
                <a:latin typeface="Times New Roman"/>
                <a:cs typeface="Times New Roman"/>
              </a:rPr>
              <a:t>Tavolo tecnico inter-istituzionale per la prevenzione, la promozione e lo sviluppo della cultura e delle pratiche di sicurezza nei sistemi formativi territoriali.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72255" y="5695851"/>
            <a:ext cx="2085575" cy="950064"/>
            <a:chOff x="52727" y="5695851"/>
            <a:chExt cx="2085575" cy="950064"/>
          </a:xfrm>
        </p:grpSpPr>
        <p:sp>
          <p:nvSpPr>
            <p:cNvPr id="4" name="Freeform 3"/>
            <p:cNvSpPr/>
            <p:nvPr/>
          </p:nvSpPr>
          <p:spPr>
            <a:xfrm>
              <a:off x="359537" y="6099051"/>
              <a:ext cx="114592" cy="231896"/>
            </a:xfrm>
            <a:custGeom>
              <a:avLst/>
              <a:gdLst>
                <a:gd name="connsiteX0" fmla="*/ 35103 w 114592"/>
                <a:gd name="connsiteY0" fmla="*/ 121 h 231896"/>
                <a:gd name="connsiteX1" fmla="*/ 38278 w 114592"/>
                <a:gd name="connsiteY1" fmla="*/ 19171 h 231896"/>
                <a:gd name="connsiteX2" fmla="*/ 44628 w 114592"/>
                <a:gd name="connsiteY2" fmla="*/ 38221 h 231896"/>
                <a:gd name="connsiteX3" fmla="*/ 60503 w 114592"/>
                <a:gd name="connsiteY3" fmla="*/ 66796 h 231896"/>
                <a:gd name="connsiteX4" fmla="*/ 79553 w 114592"/>
                <a:gd name="connsiteY4" fmla="*/ 82671 h 231896"/>
                <a:gd name="connsiteX5" fmla="*/ 92253 w 114592"/>
                <a:gd name="connsiteY5" fmla="*/ 98546 h 231896"/>
                <a:gd name="connsiteX6" fmla="*/ 108128 w 114592"/>
                <a:gd name="connsiteY6" fmla="*/ 114421 h 231896"/>
                <a:gd name="connsiteX7" fmla="*/ 114478 w 114592"/>
                <a:gd name="connsiteY7" fmla="*/ 133471 h 231896"/>
                <a:gd name="connsiteX8" fmla="*/ 111303 w 114592"/>
                <a:gd name="connsiteY8" fmla="*/ 155696 h 231896"/>
                <a:gd name="connsiteX9" fmla="*/ 101778 w 114592"/>
                <a:gd name="connsiteY9" fmla="*/ 187446 h 231896"/>
                <a:gd name="connsiteX10" fmla="*/ 98603 w 114592"/>
                <a:gd name="connsiteY10" fmla="*/ 196971 h 231896"/>
                <a:gd name="connsiteX11" fmla="*/ 95428 w 114592"/>
                <a:gd name="connsiteY11" fmla="*/ 206496 h 231896"/>
                <a:gd name="connsiteX12" fmla="*/ 85903 w 114592"/>
                <a:gd name="connsiteY12" fmla="*/ 212846 h 231896"/>
                <a:gd name="connsiteX13" fmla="*/ 79553 w 114592"/>
                <a:gd name="connsiteY13" fmla="*/ 222371 h 231896"/>
                <a:gd name="connsiteX14" fmla="*/ 60503 w 114592"/>
                <a:gd name="connsiteY14" fmla="*/ 231896 h 231896"/>
                <a:gd name="connsiteX15" fmla="*/ 47803 w 114592"/>
                <a:gd name="connsiteY15" fmla="*/ 203321 h 231896"/>
                <a:gd name="connsiteX16" fmla="*/ 44628 w 114592"/>
                <a:gd name="connsiteY16" fmla="*/ 193796 h 231896"/>
                <a:gd name="connsiteX17" fmla="*/ 35103 w 114592"/>
                <a:gd name="connsiteY17" fmla="*/ 190621 h 231896"/>
                <a:gd name="connsiteX18" fmla="*/ 31928 w 114592"/>
                <a:gd name="connsiteY18" fmla="*/ 181096 h 231896"/>
                <a:gd name="connsiteX19" fmla="*/ 22403 w 114592"/>
                <a:gd name="connsiteY19" fmla="*/ 174746 h 231896"/>
                <a:gd name="connsiteX20" fmla="*/ 19228 w 114592"/>
                <a:gd name="connsiteY20" fmla="*/ 155696 h 231896"/>
                <a:gd name="connsiteX21" fmla="*/ 19228 w 114592"/>
                <a:gd name="connsiteY21" fmla="*/ 85846 h 231896"/>
                <a:gd name="connsiteX22" fmla="*/ 12878 w 114592"/>
                <a:gd name="connsiteY22" fmla="*/ 66796 h 231896"/>
                <a:gd name="connsiteX23" fmla="*/ 3353 w 114592"/>
                <a:gd name="connsiteY23" fmla="*/ 60446 h 231896"/>
                <a:gd name="connsiteX24" fmla="*/ 3353 w 114592"/>
                <a:gd name="connsiteY24" fmla="*/ 41396 h 231896"/>
                <a:gd name="connsiteX25" fmla="*/ 22403 w 114592"/>
                <a:gd name="connsiteY25" fmla="*/ 28696 h 231896"/>
                <a:gd name="connsiteX26" fmla="*/ 35103 w 114592"/>
                <a:gd name="connsiteY26" fmla="*/ 121 h 23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592" h="231896">
                  <a:moveTo>
                    <a:pt x="35103" y="121"/>
                  </a:moveTo>
                  <a:cubicBezTo>
                    <a:pt x="37749" y="-1467"/>
                    <a:pt x="36717" y="12926"/>
                    <a:pt x="38278" y="19171"/>
                  </a:cubicBezTo>
                  <a:cubicBezTo>
                    <a:pt x="39901" y="25665"/>
                    <a:pt x="42511" y="31871"/>
                    <a:pt x="44628" y="38221"/>
                  </a:cubicBezTo>
                  <a:cubicBezTo>
                    <a:pt x="47937" y="48147"/>
                    <a:pt x="51145" y="60558"/>
                    <a:pt x="60503" y="66796"/>
                  </a:cubicBezTo>
                  <a:cubicBezTo>
                    <a:pt x="73764" y="75637"/>
                    <a:pt x="67330" y="70448"/>
                    <a:pt x="79553" y="82671"/>
                  </a:cubicBezTo>
                  <a:cubicBezTo>
                    <a:pt x="85734" y="101214"/>
                    <a:pt x="77892" y="84185"/>
                    <a:pt x="92253" y="98546"/>
                  </a:cubicBezTo>
                  <a:cubicBezTo>
                    <a:pt x="113420" y="119713"/>
                    <a:pt x="82728" y="97488"/>
                    <a:pt x="108128" y="114421"/>
                  </a:cubicBezTo>
                  <a:cubicBezTo>
                    <a:pt x="110245" y="120771"/>
                    <a:pt x="115425" y="126845"/>
                    <a:pt x="114478" y="133471"/>
                  </a:cubicBezTo>
                  <a:cubicBezTo>
                    <a:pt x="113420" y="140879"/>
                    <a:pt x="112642" y="148333"/>
                    <a:pt x="111303" y="155696"/>
                  </a:cubicBezTo>
                  <a:cubicBezTo>
                    <a:pt x="109384" y="166253"/>
                    <a:pt x="105092" y="177505"/>
                    <a:pt x="101778" y="187446"/>
                  </a:cubicBezTo>
                  <a:lnTo>
                    <a:pt x="98603" y="196971"/>
                  </a:lnTo>
                  <a:cubicBezTo>
                    <a:pt x="97545" y="200146"/>
                    <a:pt x="98213" y="204640"/>
                    <a:pt x="95428" y="206496"/>
                  </a:cubicBezTo>
                  <a:lnTo>
                    <a:pt x="85903" y="212846"/>
                  </a:lnTo>
                  <a:cubicBezTo>
                    <a:pt x="83786" y="216021"/>
                    <a:pt x="82251" y="219673"/>
                    <a:pt x="79553" y="222371"/>
                  </a:cubicBezTo>
                  <a:cubicBezTo>
                    <a:pt x="73398" y="228526"/>
                    <a:pt x="68250" y="229314"/>
                    <a:pt x="60503" y="231896"/>
                  </a:cubicBezTo>
                  <a:cubicBezTo>
                    <a:pt x="50440" y="216802"/>
                    <a:pt x="55360" y="225991"/>
                    <a:pt x="47803" y="203321"/>
                  </a:cubicBezTo>
                  <a:cubicBezTo>
                    <a:pt x="46745" y="200146"/>
                    <a:pt x="47803" y="194854"/>
                    <a:pt x="44628" y="193796"/>
                  </a:cubicBezTo>
                  <a:lnTo>
                    <a:pt x="35103" y="190621"/>
                  </a:lnTo>
                  <a:cubicBezTo>
                    <a:pt x="34045" y="187446"/>
                    <a:pt x="34019" y="183709"/>
                    <a:pt x="31928" y="181096"/>
                  </a:cubicBezTo>
                  <a:cubicBezTo>
                    <a:pt x="29544" y="178116"/>
                    <a:pt x="24110" y="178159"/>
                    <a:pt x="22403" y="174746"/>
                  </a:cubicBezTo>
                  <a:cubicBezTo>
                    <a:pt x="19524" y="168988"/>
                    <a:pt x="20286" y="162046"/>
                    <a:pt x="19228" y="155696"/>
                  </a:cubicBezTo>
                  <a:cubicBezTo>
                    <a:pt x="21853" y="124196"/>
                    <a:pt x="24867" y="115922"/>
                    <a:pt x="19228" y="85846"/>
                  </a:cubicBezTo>
                  <a:cubicBezTo>
                    <a:pt x="17994" y="79267"/>
                    <a:pt x="18447" y="70509"/>
                    <a:pt x="12878" y="66796"/>
                  </a:cubicBezTo>
                  <a:lnTo>
                    <a:pt x="3353" y="60446"/>
                  </a:lnTo>
                  <a:cubicBezTo>
                    <a:pt x="1236" y="54096"/>
                    <a:pt x="-2997" y="47746"/>
                    <a:pt x="3353" y="41396"/>
                  </a:cubicBezTo>
                  <a:cubicBezTo>
                    <a:pt x="8749" y="36000"/>
                    <a:pt x="22403" y="28696"/>
                    <a:pt x="22403" y="28696"/>
                  </a:cubicBezTo>
                  <a:cubicBezTo>
                    <a:pt x="30413" y="16680"/>
                    <a:pt x="32457" y="1709"/>
                    <a:pt x="35103" y="121"/>
                  </a:cubicBezTo>
                  <a:close/>
                </a:path>
              </a:pathLst>
            </a:custGeom>
            <a:solidFill>
              <a:srgbClr val="FF0000"/>
            </a:solidFill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727" y="5695851"/>
              <a:ext cx="2085575" cy="950064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717" y="6093700"/>
            <a:ext cx="1281782" cy="44673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6499" y="6052988"/>
            <a:ext cx="1647353" cy="492798"/>
          </a:xfrm>
          <a:prstGeom prst="rect">
            <a:avLst/>
          </a:prstGeom>
        </p:spPr>
      </p:pic>
      <p:pic>
        <p:nvPicPr>
          <p:cNvPr id="1060" name="Picture 36">
            <a:extLst>
              <a:ext uri="{FF2B5EF4-FFF2-40B4-BE49-F238E27FC236}">
                <a16:creationId xmlns:a16="http://schemas.microsoft.com/office/drawing/2014/main" id="{17EF0173-02BD-4F38-A15D-D221D0DDB1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54000"/>
            <a:ext cx="6121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5963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927412" y="6545786"/>
            <a:ext cx="6994340" cy="49701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05367" y="208379"/>
            <a:ext cx="0" cy="6337407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016" y="214729"/>
            <a:ext cx="8693736" cy="0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016" y="194849"/>
            <a:ext cx="0" cy="54725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9401" y="1723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2255" y="5695851"/>
            <a:ext cx="2085575" cy="950064"/>
            <a:chOff x="52727" y="5695851"/>
            <a:chExt cx="2085575" cy="950064"/>
          </a:xfrm>
        </p:grpSpPr>
        <p:sp>
          <p:nvSpPr>
            <p:cNvPr id="4" name="Freeform 3"/>
            <p:cNvSpPr/>
            <p:nvPr/>
          </p:nvSpPr>
          <p:spPr>
            <a:xfrm>
              <a:off x="359537" y="6099051"/>
              <a:ext cx="114592" cy="231896"/>
            </a:xfrm>
            <a:custGeom>
              <a:avLst/>
              <a:gdLst>
                <a:gd name="connsiteX0" fmla="*/ 35103 w 114592"/>
                <a:gd name="connsiteY0" fmla="*/ 121 h 231896"/>
                <a:gd name="connsiteX1" fmla="*/ 38278 w 114592"/>
                <a:gd name="connsiteY1" fmla="*/ 19171 h 231896"/>
                <a:gd name="connsiteX2" fmla="*/ 44628 w 114592"/>
                <a:gd name="connsiteY2" fmla="*/ 38221 h 231896"/>
                <a:gd name="connsiteX3" fmla="*/ 60503 w 114592"/>
                <a:gd name="connsiteY3" fmla="*/ 66796 h 231896"/>
                <a:gd name="connsiteX4" fmla="*/ 79553 w 114592"/>
                <a:gd name="connsiteY4" fmla="*/ 82671 h 231896"/>
                <a:gd name="connsiteX5" fmla="*/ 92253 w 114592"/>
                <a:gd name="connsiteY5" fmla="*/ 98546 h 231896"/>
                <a:gd name="connsiteX6" fmla="*/ 108128 w 114592"/>
                <a:gd name="connsiteY6" fmla="*/ 114421 h 231896"/>
                <a:gd name="connsiteX7" fmla="*/ 114478 w 114592"/>
                <a:gd name="connsiteY7" fmla="*/ 133471 h 231896"/>
                <a:gd name="connsiteX8" fmla="*/ 111303 w 114592"/>
                <a:gd name="connsiteY8" fmla="*/ 155696 h 231896"/>
                <a:gd name="connsiteX9" fmla="*/ 101778 w 114592"/>
                <a:gd name="connsiteY9" fmla="*/ 187446 h 231896"/>
                <a:gd name="connsiteX10" fmla="*/ 98603 w 114592"/>
                <a:gd name="connsiteY10" fmla="*/ 196971 h 231896"/>
                <a:gd name="connsiteX11" fmla="*/ 95428 w 114592"/>
                <a:gd name="connsiteY11" fmla="*/ 206496 h 231896"/>
                <a:gd name="connsiteX12" fmla="*/ 85903 w 114592"/>
                <a:gd name="connsiteY12" fmla="*/ 212846 h 231896"/>
                <a:gd name="connsiteX13" fmla="*/ 79553 w 114592"/>
                <a:gd name="connsiteY13" fmla="*/ 222371 h 231896"/>
                <a:gd name="connsiteX14" fmla="*/ 60503 w 114592"/>
                <a:gd name="connsiteY14" fmla="*/ 231896 h 231896"/>
                <a:gd name="connsiteX15" fmla="*/ 47803 w 114592"/>
                <a:gd name="connsiteY15" fmla="*/ 203321 h 231896"/>
                <a:gd name="connsiteX16" fmla="*/ 44628 w 114592"/>
                <a:gd name="connsiteY16" fmla="*/ 193796 h 231896"/>
                <a:gd name="connsiteX17" fmla="*/ 35103 w 114592"/>
                <a:gd name="connsiteY17" fmla="*/ 190621 h 231896"/>
                <a:gd name="connsiteX18" fmla="*/ 31928 w 114592"/>
                <a:gd name="connsiteY18" fmla="*/ 181096 h 231896"/>
                <a:gd name="connsiteX19" fmla="*/ 22403 w 114592"/>
                <a:gd name="connsiteY19" fmla="*/ 174746 h 231896"/>
                <a:gd name="connsiteX20" fmla="*/ 19228 w 114592"/>
                <a:gd name="connsiteY20" fmla="*/ 155696 h 231896"/>
                <a:gd name="connsiteX21" fmla="*/ 19228 w 114592"/>
                <a:gd name="connsiteY21" fmla="*/ 85846 h 231896"/>
                <a:gd name="connsiteX22" fmla="*/ 12878 w 114592"/>
                <a:gd name="connsiteY22" fmla="*/ 66796 h 231896"/>
                <a:gd name="connsiteX23" fmla="*/ 3353 w 114592"/>
                <a:gd name="connsiteY23" fmla="*/ 60446 h 231896"/>
                <a:gd name="connsiteX24" fmla="*/ 3353 w 114592"/>
                <a:gd name="connsiteY24" fmla="*/ 41396 h 231896"/>
                <a:gd name="connsiteX25" fmla="*/ 22403 w 114592"/>
                <a:gd name="connsiteY25" fmla="*/ 28696 h 231896"/>
                <a:gd name="connsiteX26" fmla="*/ 35103 w 114592"/>
                <a:gd name="connsiteY26" fmla="*/ 121 h 23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592" h="231896">
                  <a:moveTo>
                    <a:pt x="35103" y="121"/>
                  </a:moveTo>
                  <a:cubicBezTo>
                    <a:pt x="37749" y="-1467"/>
                    <a:pt x="36717" y="12926"/>
                    <a:pt x="38278" y="19171"/>
                  </a:cubicBezTo>
                  <a:cubicBezTo>
                    <a:pt x="39901" y="25665"/>
                    <a:pt x="42511" y="31871"/>
                    <a:pt x="44628" y="38221"/>
                  </a:cubicBezTo>
                  <a:cubicBezTo>
                    <a:pt x="47937" y="48147"/>
                    <a:pt x="51145" y="60558"/>
                    <a:pt x="60503" y="66796"/>
                  </a:cubicBezTo>
                  <a:cubicBezTo>
                    <a:pt x="73764" y="75637"/>
                    <a:pt x="67330" y="70448"/>
                    <a:pt x="79553" y="82671"/>
                  </a:cubicBezTo>
                  <a:cubicBezTo>
                    <a:pt x="85734" y="101214"/>
                    <a:pt x="77892" y="84185"/>
                    <a:pt x="92253" y="98546"/>
                  </a:cubicBezTo>
                  <a:cubicBezTo>
                    <a:pt x="113420" y="119713"/>
                    <a:pt x="82728" y="97488"/>
                    <a:pt x="108128" y="114421"/>
                  </a:cubicBezTo>
                  <a:cubicBezTo>
                    <a:pt x="110245" y="120771"/>
                    <a:pt x="115425" y="126845"/>
                    <a:pt x="114478" y="133471"/>
                  </a:cubicBezTo>
                  <a:cubicBezTo>
                    <a:pt x="113420" y="140879"/>
                    <a:pt x="112642" y="148333"/>
                    <a:pt x="111303" y="155696"/>
                  </a:cubicBezTo>
                  <a:cubicBezTo>
                    <a:pt x="109384" y="166253"/>
                    <a:pt x="105092" y="177505"/>
                    <a:pt x="101778" y="187446"/>
                  </a:cubicBezTo>
                  <a:lnTo>
                    <a:pt x="98603" y="196971"/>
                  </a:lnTo>
                  <a:cubicBezTo>
                    <a:pt x="97545" y="200146"/>
                    <a:pt x="98213" y="204640"/>
                    <a:pt x="95428" y="206496"/>
                  </a:cubicBezTo>
                  <a:lnTo>
                    <a:pt x="85903" y="212846"/>
                  </a:lnTo>
                  <a:cubicBezTo>
                    <a:pt x="83786" y="216021"/>
                    <a:pt x="82251" y="219673"/>
                    <a:pt x="79553" y="222371"/>
                  </a:cubicBezTo>
                  <a:cubicBezTo>
                    <a:pt x="73398" y="228526"/>
                    <a:pt x="68250" y="229314"/>
                    <a:pt x="60503" y="231896"/>
                  </a:cubicBezTo>
                  <a:cubicBezTo>
                    <a:pt x="50440" y="216802"/>
                    <a:pt x="55360" y="225991"/>
                    <a:pt x="47803" y="203321"/>
                  </a:cubicBezTo>
                  <a:cubicBezTo>
                    <a:pt x="46745" y="200146"/>
                    <a:pt x="47803" y="194854"/>
                    <a:pt x="44628" y="193796"/>
                  </a:cubicBezTo>
                  <a:lnTo>
                    <a:pt x="35103" y="190621"/>
                  </a:lnTo>
                  <a:cubicBezTo>
                    <a:pt x="34045" y="187446"/>
                    <a:pt x="34019" y="183709"/>
                    <a:pt x="31928" y="181096"/>
                  </a:cubicBezTo>
                  <a:cubicBezTo>
                    <a:pt x="29544" y="178116"/>
                    <a:pt x="24110" y="178159"/>
                    <a:pt x="22403" y="174746"/>
                  </a:cubicBezTo>
                  <a:cubicBezTo>
                    <a:pt x="19524" y="168988"/>
                    <a:pt x="20286" y="162046"/>
                    <a:pt x="19228" y="155696"/>
                  </a:cubicBezTo>
                  <a:cubicBezTo>
                    <a:pt x="21853" y="124196"/>
                    <a:pt x="24867" y="115922"/>
                    <a:pt x="19228" y="85846"/>
                  </a:cubicBezTo>
                  <a:cubicBezTo>
                    <a:pt x="17994" y="79267"/>
                    <a:pt x="18447" y="70509"/>
                    <a:pt x="12878" y="66796"/>
                  </a:cubicBezTo>
                  <a:lnTo>
                    <a:pt x="3353" y="60446"/>
                  </a:lnTo>
                  <a:cubicBezTo>
                    <a:pt x="1236" y="54096"/>
                    <a:pt x="-2997" y="47746"/>
                    <a:pt x="3353" y="41396"/>
                  </a:cubicBezTo>
                  <a:cubicBezTo>
                    <a:pt x="8749" y="36000"/>
                    <a:pt x="22403" y="28696"/>
                    <a:pt x="22403" y="28696"/>
                  </a:cubicBezTo>
                  <a:cubicBezTo>
                    <a:pt x="30413" y="16680"/>
                    <a:pt x="32457" y="1709"/>
                    <a:pt x="35103" y="121"/>
                  </a:cubicBezTo>
                  <a:close/>
                </a:path>
              </a:pathLst>
            </a:custGeom>
            <a:solidFill>
              <a:srgbClr val="FF0000"/>
            </a:solidFill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727" y="5695851"/>
              <a:ext cx="2085575" cy="950064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717" y="6093700"/>
            <a:ext cx="1281782" cy="44673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6499" y="6052988"/>
            <a:ext cx="1647353" cy="49279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7200" y="1482081"/>
            <a:ext cx="8229600" cy="4401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Times New Roman"/>
                <a:cs typeface="Times New Roman"/>
              </a:rPr>
              <a:t>Personalizzazione percorso di formazione per alunni BES:</a:t>
            </a:r>
          </a:p>
          <a:p>
            <a:endParaRPr lang="it-IT" sz="2800" dirty="0">
              <a:latin typeface="Times New Roman"/>
              <a:cs typeface="Times New Roman"/>
            </a:endParaRPr>
          </a:p>
          <a:p>
            <a:pPr marL="457200" indent="-457200">
              <a:buFont typeface="Arial"/>
              <a:buChar char="•"/>
            </a:pPr>
            <a:r>
              <a:rPr lang="it-IT" sz="2800" dirty="0">
                <a:latin typeface="Times New Roman"/>
                <a:cs typeface="Times New Roman"/>
              </a:rPr>
              <a:t>tutti i moduli didattici saranno disponibili come file .</a:t>
            </a:r>
            <a:r>
              <a:rPr lang="it-IT" sz="2800" dirty="0" err="1">
                <a:latin typeface="Times New Roman"/>
                <a:cs typeface="Times New Roman"/>
              </a:rPr>
              <a:t>pptx</a:t>
            </a:r>
            <a:r>
              <a:rPr lang="it-IT" sz="2800" dirty="0">
                <a:latin typeface="Times New Roman"/>
                <a:cs typeface="Times New Roman"/>
              </a:rPr>
              <a:t>, la cui impaginazione potrà essere modificata secondo le singole esigenze;</a:t>
            </a:r>
          </a:p>
          <a:p>
            <a:pPr marL="457200" indent="-457200">
              <a:buFont typeface="Arial"/>
              <a:buChar char="•"/>
            </a:pPr>
            <a:endParaRPr lang="it-IT" sz="2800" dirty="0">
              <a:latin typeface="Times New Roman"/>
              <a:cs typeface="Times New Roman"/>
            </a:endParaRPr>
          </a:p>
          <a:p>
            <a:pPr marL="457200" indent="-457200">
              <a:buFont typeface="Arial"/>
              <a:buChar char="•"/>
            </a:pPr>
            <a:r>
              <a:rPr lang="it-IT" sz="2800" dirty="0">
                <a:latin typeface="Times New Roman"/>
                <a:cs typeface="Times New Roman"/>
              </a:rPr>
              <a:t>Al momento dell’iscrizione sarà possibile specificare quali alunni avranno bisogno di un tempo aggiuntivo (15 minuti) per lo svolgimento del test.</a:t>
            </a:r>
          </a:p>
        </p:txBody>
      </p:sp>
      <p:pic>
        <p:nvPicPr>
          <p:cNvPr id="10256" name="Picture 16">
            <a:extLst>
              <a:ext uri="{FF2B5EF4-FFF2-40B4-BE49-F238E27FC236}">
                <a16:creationId xmlns:a16="http://schemas.microsoft.com/office/drawing/2014/main" id="{60EFF4A9-D33E-49CA-8327-2F241CA86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54000"/>
            <a:ext cx="6121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150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927412" y="6545786"/>
            <a:ext cx="6994340" cy="49701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05367" y="208379"/>
            <a:ext cx="0" cy="6337407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016" y="214729"/>
            <a:ext cx="8693736" cy="0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016" y="194849"/>
            <a:ext cx="0" cy="54725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9401" y="1723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2255" y="5695851"/>
            <a:ext cx="2085575" cy="950064"/>
            <a:chOff x="52727" y="5695851"/>
            <a:chExt cx="2085575" cy="950064"/>
          </a:xfrm>
        </p:grpSpPr>
        <p:sp>
          <p:nvSpPr>
            <p:cNvPr id="4" name="Freeform 3"/>
            <p:cNvSpPr/>
            <p:nvPr/>
          </p:nvSpPr>
          <p:spPr>
            <a:xfrm>
              <a:off x="359537" y="6099051"/>
              <a:ext cx="114592" cy="231896"/>
            </a:xfrm>
            <a:custGeom>
              <a:avLst/>
              <a:gdLst>
                <a:gd name="connsiteX0" fmla="*/ 35103 w 114592"/>
                <a:gd name="connsiteY0" fmla="*/ 121 h 231896"/>
                <a:gd name="connsiteX1" fmla="*/ 38278 w 114592"/>
                <a:gd name="connsiteY1" fmla="*/ 19171 h 231896"/>
                <a:gd name="connsiteX2" fmla="*/ 44628 w 114592"/>
                <a:gd name="connsiteY2" fmla="*/ 38221 h 231896"/>
                <a:gd name="connsiteX3" fmla="*/ 60503 w 114592"/>
                <a:gd name="connsiteY3" fmla="*/ 66796 h 231896"/>
                <a:gd name="connsiteX4" fmla="*/ 79553 w 114592"/>
                <a:gd name="connsiteY4" fmla="*/ 82671 h 231896"/>
                <a:gd name="connsiteX5" fmla="*/ 92253 w 114592"/>
                <a:gd name="connsiteY5" fmla="*/ 98546 h 231896"/>
                <a:gd name="connsiteX6" fmla="*/ 108128 w 114592"/>
                <a:gd name="connsiteY6" fmla="*/ 114421 h 231896"/>
                <a:gd name="connsiteX7" fmla="*/ 114478 w 114592"/>
                <a:gd name="connsiteY7" fmla="*/ 133471 h 231896"/>
                <a:gd name="connsiteX8" fmla="*/ 111303 w 114592"/>
                <a:gd name="connsiteY8" fmla="*/ 155696 h 231896"/>
                <a:gd name="connsiteX9" fmla="*/ 101778 w 114592"/>
                <a:gd name="connsiteY9" fmla="*/ 187446 h 231896"/>
                <a:gd name="connsiteX10" fmla="*/ 98603 w 114592"/>
                <a:gd name="connsiteY10" fmla="*/ 196971 h 231896"/>
                <a:gd name="connsiteX11" fmla="*/ 95428 w 114592"/>
                <a:gd name="connsiteY11" fmla="*/ 206496 h 231896"/>
                <a:gd name="connsiteX12" fmla="*/ 85903 w 114592"/>
                <a:gd name="connsiteY12" fmla="*/ 212846 h 231896"/>
                <a:gd name="connsiteX13" fmla="*/ 79553 w 114592"/>
                <a:gd name="connsiteY13" fmla="*/ 222371 h 231896"/>
                <a:gd name="connsiteX14" fmla="*/ 60503 w 114592"/>
                <a:gd name="connsiteY14" fmla="*/ 231896 h 231896"/>
                <a:gd name="connsiteX15" fmla="*/ 47803 w 114592"/>
                <a:gd name="connsiteY15" fmla="*/ 203321 h 231896"/>
                <a:gd name="connsiteX16" fmla="*/ 44628 w 114592"/>
                <a:gd name="connsiteY16" fmla="*/ 193796 h 231896"/>
                <a:gd name="connsiteX17" fmla="*/ 35103 w 114592"/>
                <a:gd name="connsiteY17" fmla="*/ 190621 h 231896"/>
                <a:gd name="connsiteX18" fmla="*/ 31928 w 114592"/>
                <a:gd name="connsiteY18" fmla="*/ 181096 h 231896"/>
                <a:gd name="connsiteX19" fmla="*/ 22403 w 114592"/>
                <a:gd name="connsiteY19" fmla="*/ 174746 h 231896"/>
                <a:gd name="connsiteX20" fmla="*/ 19228 w 114592"/>
                <a:gd name="connsiteY20" fmla="*/ 155696 h 231896"/>
                <a:gd name="connsiteX21" fmla="*/ 19228 w 114592"/>
                <a:gd name="connsiteY21" fmla="*/ 85846 h 231896"/>
                <a:gd name="connsiteX22" fmla="*/ 12878 w 114592"/>
                <a:gd name="connsiteY22" fmla="*/ 66796 h 231896"/>
                <a:gd name="connsiteX23" fmla="*/ 3353 w 114592"/>
                <a:gd name="connsiteY23" fmla="*/ 60446 h 231896"/>
                <a:gd name="connsiteX24" fmla="*/ 3353 w 114592"/>
                <a:gd name="connsiteY24" fmla="*/ 41396 h 231896"/>
                <a:gd name="connsiteX25" fmla="*/ 22403 w 114592"/>
                <a:gd name="connsiteY25" fmla="*/ 28696 h 231896"/>
                <a:gd name="connsiteX26" fmla="*/ 35103 w 114592"/>
                <a:gd name="connsiteY26" fmla="*/ 121 h 23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592" h="231896">
                  <a:moveTo>
                    <a:pt x="35103" y="121"/>
                  </a:moveTo>
                  <a:cubicBezTo>
                    <a:pt x="37749" y="-1467"/>
                    <a:pt x="36717" y="12926"/>
                    <a:pt x="38278" y="19171"/>
                  </a:cubicBezTo>
                  <a:cubicBezTo>
                    <a:pt x="39901" y="25665"/>
                    <a:pt x="42511" y="31871"/>
                    <a:pt x="44628" y="38221"/>
                  </a:cubicBezTo>
                  <a:cubicBezTo>
                    <a:pt x="47937" y="48147"/>
                    <a:pt x="51145" y="60558"/>
                    <a:pt x="60503" y="66796"/>
                  </a:cubicBezTo>
                  <a:cubicBezTo>
                    <a:pt x="73764" y="75637"/>
                    <a:pt x="67330" y="70448"/>
                    <a:pt x="79553" y="82671"/>
                  </a:cubicBezTo>
                  <a:cubicBezTo>
                    <a:pt x="85734" y="101214"/>
                    <a:pt x="77892" y="84185"/>
                    <a:pt x="92253" y="98546"/>
                  </a:cubicBezTo>
                  <a:cubicBezTo>
                    <a:pt x="113420" y="119713"/>
                    <a:pt x="82728" y="97488"/>
                    <a:pt x="108128" y="114421"/>
                  </a:cubicBezTo>
                  <a:cubicBezTo>
                    <a:pt x="110245" y="120771"/>
                    <a:pt x="115425" y="126845"/>
                    <a:pt x="114478" y="133471"/>
                  </a:cubicBezTo>
                  <a:cubicBezTo>
                    <a:pt x="113420" y="140879"/>
                    <a:pt x="112642" y="148333"/>
                    <a:pt x="111303" y="155696"/>
                  </a:cubicBezTo>
                  <a:cubicBezTo>
                    <a:pt x="109384" y="166253"/>
                    <a:pt x="105092" y="177505"/>
                    <a:pt x="101778" y="187446"/>
                  </a:cubicBezTo>
                  <a:lnTo>
                    <a:pt x="98603" y="196971"/>
                  </a:lnTo>
                  <a:cubicBezTo>
                    <a:pt x="97545" y="200146"/>
                    <a:pt x="98213" y="204640"/>
                    <a:pt x="95428" y="206496"/>
                  </a:cubicBezTo>
                  <a:lnTo>
                    <a:pt x="85903" y="212846"/>
                  </a:lnTo>
                  <a:cubicBezTo>
                    <a:pt x="83786" y="216021"/>
                    <a:pt x="82251" y="219673"/>
                    <a:pt x="79553" y="222371"/>
                  </a:cubicBezTo>
                  <a:cubicBezTo>
                    <a:pt x="73398" y="228526"/>
                    <a:pt x="68250" y="229314"/>
                    <a:pt x="60503" y="231896"/>
                  </a:cubicBezTo>
                  <a:cubicBezTo>
                    <a:pt x="50440" y="216802"/>
                    <a:pt x="55360" y="225991"/>
                    <a:pt x="47803" y="203321"/>
                  </a:cubicBezTo>
                  <a:cubicBezTo>
                    <a:pt x="46745" y="200146"/>
                    <a:pt x="47803" y="194854"/>
                    <a:pt x="44628" y="193796"/>
                  </a:cubicBezTo>
                  <a:lnTo>
                    <a:pt x="35103" y="190621"/>
                  </a:lnTo>
                  <a:cubicBezTo>
                    <a:pt x="34045" y="187446"/>
                    <a:pt x="34019" y="183709"/>
                    <a:pt x="31928" y="181096"/>
                  </a:cubicBezTo>
                  <a:cubicBezTo>
                    <a:pt x="29544" y="178116"/>
                    <a:pt x="24110" y="178159"/>
                    <a:pt x="22403" y="174746"/>
                  </a:cubicBezTo>
                  <a:cubicBezTo>
                    <a:pt x="19524" y="168988"/>
                    <a:pt x="20286" y="162046"/>
                    <a:pt x="19228" y="155696"/>
                  </a:cubicBezTo>
                  <a:cubicBezTo>
                    <a:pt x="21853" y="124196"/>
                    <a:pt x="24867" y="115922"/>
                    <a:pt x="19228" y="85846"/>
                  </a:cubicBezTo>
                  <a:cubicBezTo>
                    <a:pt x="17994" y="79267"/>
                    <a:pt x="18447" y="70509"/>
                    <a:pt x="12878" y="66796"/>
                  </a:cubicBezTo>
                  <a:lnTo>
                    <a:pt x="3353" y="60446"/>
                  </a:lnTo>
                  <a:cubicBezTo>
                    <a:pt x="1236" y="54096"/>
                    <a:pt x="-2997" y="47746"/>
                    <a:pt x="3353" y="41396"/>
                  </a:cubicBezTo>
                  <a:cubicBezTo>
                    <a:pt x="8749" y="36000"/>
                    <a:pt x="22403" y="28696"/>
                    <a:pt x="22403" y="28696"/>
                  </a:cubicBezTo>
                  <a:cubicBezTo>
                    <a:pt x="30413" y="16680"/>
                    <a:pt x="32457" y="1709"/>
                    <a:pt x="35103" y="121"/>
                  </a:cubicBezTo>
                  <a:close/>
                </a:path>
              </a:pathLst>
            </a:custGeom>
            <a:solidFill>
              <a:srgbClr val="FF0000"/>
            </a:solidFill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727" y="5695851"/>
              <a:ext cx="2085575" cy="950064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717" y="6093700"/>
            <a:ext cx="1281782" cy="44673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6499" y="6052988"/>
            <a:ext cx="1647353" cy="49279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7200" y="316669"/>
            <a:ext cx="8229600" cy="5601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600" dirty="0">
                <a:latin typeface="Times New Roman"/>
                <a:cs typeface="Times New Roman"/>
              </a:rPr>
              <a:t>Personalizzazione percorso di formazione per alunni DA:</a:t>
            </a:r>
          </a:p>
          <a:p>
            <a:r>
              <a:rPr lang="it-IT" sz="2600" dirty="0">
                <a:latin typeface="Times New Roman"/>
                <a:cs typeface="Times New Roman"/>
              </a:rPr>
              <a:t>Alunno con “</a:t>
            </a:r>
            <a:r>
              <a:rPr lang="it-IT" sz="2600" i="1" dirty="0">
                <a:latin typeface="Times New Roman"/>
                <a:cs typeface="Times New Roman"/>
              </a:rPr>
              <a:t>PEI semplificato o per obiettivi minimi con prove di verifica equipollenti</a:t>
            </a:r>
            <a:r>
              <a:rPr lang="it-IT" sz="2600" dirty="0">
                <a:latin typeface="Times New Roman"/>
                <a:cs typeface="Times New Roman"/>
              </a:rPr>
              <a:t>” .</a:t>
            </a:r>
          </a:p>
          <a:p>
            <a:endParaRPr lang="it-IT" sz="2000" dirty="0">
              <a:latin typeface="Times New Roman"/>
              <a:cs typeface="Times New Roman"/>
            </a:endParaRPr>
          </a:p>
          <a:p>
            <a:r>
              <a:rPr lang="it-IT" sz="2000" dirty="0">
                <a:latin typeface="Times New Roman"/>
                <a:cs typeface="Times New Roman"/>
              </a:rPr>
              <a:t>Al </a:t>
            </a:r>
            <a:r>
              <a:rPr lang="it-IT" sz="2000" dirty="0" err="1">
                <a:latin typeface="Times New Roman"/>
                <a:cs typeface="Times New Roman"/>
              </a:rPr>
              <a:t>CdC</a:t>
            </a:r>
            <a:r>
              <a:rPr lang="it-IT" sz="2000" dirty="0">
                <a:latin typeface="Times New Roman"/>
                <a:cs typeface="Times New Roman"/>
              </a:rPr>
              <a:t> viene fornito il materiale didattico in formato .</a:t>
            </a:r>
            <a:r>
              <a:rPr lang="it-IT" sz="2000" dirty="0" err="1">
                <a:latin typeface="Times New Roman"/>
                <a:cs typeface="Times New Roman"/>
              </a:rPr>
              <a:t>pptx</a:t>
            </a:r>
            <a:r>
              <a:rPr lang="it-IT" sz="2000" dirty="0">
                <a:latin typeface="Times New Roman"/>
                <a:cs typeface="Times New Roman"/>
              </a:rPr>
              <a:t>, modificabile e personalizzabile in relazione alle necessità dello studente. </a:t>
            </a:r>
          </a:p>
          <a:p>
            <a:r>
              <a:rPr lang="it-IT" sz="2000" dirty="0">
                <a:latin typeface="Times New Roman"/>
                <a:cs typeface="Times New Roman"/>
              </a:rPr>
              <a:t>La durata della formazione generale è di 4 ore; la durata della formazione specifica può essere di ridotta a 4 ore (rischio basso) in relazione ai rischi specifici a cui è esposto l’alunno (i.e.: se non frequenta il laboratorio di chimica, di biologia, di fisica,… possono essere semplificate/ridotte le trattazioni di questi rischi).</a:t>
            </a:r>
          </a:p>
          <a:p>
            <a:r>
              <a:rPr lang="it-IT" sz="2000" dirty="0">
                <a:latin typeface="Times New Roman"/>
                <a:cs typeface="Times New Roman"/>
              </a:rPr>
              <a:t>La formazione può essere incentrata sulle norme di comportamento da tenere in caso di emergenza, in caso di malore, per ridurre il rischio elettrico –elettrocuzione/incendi, sulle segnaletica di sicurezza, sui pittogrammi dei prodotti chimici,… </a:t>
            </a:r>
          </a:p>
          <a:p>
            <a:r>
              <a:rPr lang="it-IT" sz="2000" dirty="0">
                <a:latin typeface="Times New Roman"/>
                <a:cs typeface="Times New Roman"/>
              </a:rPr>
              <a:t>La verifica finale di apprendimento è a cura del </a:t>
            </a:r>
            <a:r>
              <a:rPr lang="it-IT" sz="2000" dirty="0" err="1">
                <a:latin typeface="Times New Roman"/>
                <a:cs typeface="Times New Roman"/>
              </a:rPr>
              <a:t>CdC</a:t>
            </a:r>
            <a:r>
              <a:rPr lang="it-IT" sz="2000" dirty="0">
                <a:latin typeface="Times New Roman"/>
                <a:cs typeface="Times New Roman"/>
              </a:rPr>
              <a:t>; la certificazione è a cura del DS. Inserimento del percorso formativo nel PEI. </a:t>
            </a:r>
          </a:p>
        </p:txBody>
      </p:sp>
    </p:spTree>
    <p:extLst>
      <p:ext uri="{BB962C8B-B14F-4D97-AF65-F5344CB8AC3E}">
        <p14:creationId xmlns:p14="http://schemas.microsoft.com/office/powerpoint/2010/main" val="1435649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927412" y="6545786"/>
            <a:ext cx="6994340" cy="49701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05367" y="208379"/>
            <a:ext cx="0" cy="6337407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016" y="214729"/>
            <a:ext cx="8693736" cy="0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016" y="194849"/>
            <a:ext cx="0" cy="54725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9401" y="1723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2255" y="5695851"/>
            <a:ext cx="2085575" cy="950064"/>
            <a:chOff x="52727" y="5695851"/>
            <a:chExt cx="2085575" cy="950064"/>
          </a:xfrm>
        </p:grpSpPr>
        <p:sp>
          <p:nvSpPr>
            <p:cNvPr id="4" name="Freeform 3"/>
            <p:cNvSpPr/>
            <p:nvPr/>
          </p:nvSpPr>
          <p:spPr>
            <a:xfrm>
              <a:off x="359537" y="6099051"/>
              <a:ext cx="114592" cy="231896"/>
            </a:xfrm>
            <a:custGeom>
              <a:avLst/>
              <a:gdLst>
                <a:gd name="connsiteX0" fmla="*/ 35103 w 114592"/>
                <a:gd name="connsiteY0" fmla="*/ 121 h 231896"/>
                <a:gd name="connsiteX1" fmla="*/ 38278 w 114592"/>
                <a:gd name="connsiteY1" fmla="*/ 19171 h 231896"/>
                <a:gd name="connsiteX2" fmla="*/ 44628 w 114592"/>
                <a:gd name="connsiteY2" fmla="*/ 38221 h 231896"/>
                <a:gd name="connsiteX3" fmla="*/ 60503 w 114592"/>
                <a:gd name="connsiteY3" fmla="*/ 66796 h 231896"/>
                <a:gd name="connsiteX4" fmla="*/ 79553 w 114592"/>
                <a:gd name="connsiteY4" fmla="*/ 82671 h 231896"/>
                <a:gd name="connsiteX5" fmla="*/ 92253 w 114592"/>
                <a:gd name="connsiteY5" fmla="*/ 98546 h 231896"/>
                <a:gd name="connsiteX6" fmla="*/ 108128 w 114592"/>
                <a:gd name="connsiteY6" fmla="*/ 114421 h 231896"/>
                <a:gd name="connsiteX7" fmla="*/ 114478 w 114592"/>
                <a:gd name="connsiteY7" fmla="*/ 133471 h 231896"/>
                <a:gd name="connsiteX8" fmla="*/ 111303 w 114592"/>
                <a:gd name="connsiteY8" fmla="*/ 155696 h 231896"/>
                <a:gd name="connsiteX9" fmla="*/ 101778 w 114592"/>
                <a:gd name="connsiteY9" fmla="*/ 187446 h 231896"/>
                <a:gd name="connsiteX10" fmla="*/ 98603 w 114592"/>
                <a:gd name="connsiteY10" fmla="*/ 196971 h 231896"/>
                <a:gd name="connsiteX11" fmla="*/ 95428 w 114592"/>
                <a:gd name="connsiteY11" fmla="*/ 206496 h 231896"/>
                <a:gd name="connsiteX12" fmla="*/ 85903 w 114592"/>
                <a:gd name="connsiteY12" fmla="*/ 212846 h 231896"/>
                <a:gd name="connsiteX13" fmla="*/ 79553 w 114592"/>
                <a:gd name="connsiteY13" fmla="*/ 222371 h 231896"/>
                <a:gd name="connsiteX14" fmla="*/ 60503 w 114592"/>
                <a:gd name="connsiteY14" fmla="*/ 231896 h 231896"/>
                <a:gd name="connsiteX15" fmla="*/ 47803 w 114592"/>
                <a:gd name="connsiteY15" fmla="*/ 203321 h 231896"/>
                <a:gd name="connsiteX16" fmla="*/ 44628 w 114592"/>
                <a:gd name="connsiteY16" fmla="*/ 193796 h 231896"/>
                <a:gd name="connsiteX17" fmla="*/ 35103 w 114592"/>
                <a:gd name="connsiteY17" fmla="*/ 190621 h 231896"/>
                <a:gd name="connsiteX18" fmla="*/ 31928 w 114592"/>
                <a:gd name="connsiteY18" fmla="*/ 181096 h 231896"/>
                <a:gd name="connsiteX19" fmla="*/ 22403 w 114592"/>
                <a:gd name="connsiteY19" fmla="*/ 174746 h 231896"/>
                <a:gd name="connsiteX20" fmla="*/ 19228 w 114592"/>
                <a:gd name="connsiteY20" fmla="*/ 155696 h 231896"/>
                <a:gd name="connsiteX21" fmla="*/ 19228 w 114592"/>
                <a:gd name="connsiteY21" fmla="*/ 85846 h 231896"/>
                <a:gd name="connsiteX22" fmla="*/ 12878 w 114592"/>
                <a:gd name="connsiteY22" fmla="*/ 66796 h 231896"/>
                <a:gd name="connsiteX23" fmla="*/ 3353 w 114592"/>
                <a:gd name="connsiteY23" fmla="*/ 60446 h 231896"/>
                <a:gd name="connsiteX24" fmla="*/ 3353 w 114592"/>
                <a:gd name="connsiteY24" fmla="*/ 41396 h 231896"/>
                <a:gd name="connsiteX25" fmla="*/ 22403 w 114592"/>
                <a:gd name="connsiteY25" fmla="*/ 28696 h 231896"/>
                <a:gd name="connsiteX26" fmla="*/ 35103 w 114592"/>
                <a:gd name="connsiteY26" fmla="*/ 121 h 23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592" h="231896">
                  <a:moveTo>
                    <a:pt x="35103" y="121"/>
                  </a:moveTo>
                  <a:cubicBezTo>
                    <a:pt x="37749" y="-1467"/>
                    <a:pt x="36717" y="12926"/>
                    <a:pt x="38278" y="19171"/>
                  </a:cubicBezTo>
                  <a:cubicBezTo>
                    <a:pt x="39901" y="25665"/>
                    <a:pt x="42511" y="31871"/>
                    <a:pt x="44628" y="38221"/>
                  </a:cubicBezTo>
                  <a:cubicBezTo>
                    <a:pt x="47937" y="48147"/>
                    <a:pt x="51145" y="60558"/>
                    <a:pt x="60503" y="66796"/>
                  </a:cubicBezTo>
                  <a:cubicBezTo>
                    <a:pt x="73764" y="75637"/>
                    <a:pt x="67330" y="70448"/>
                    <a:pt x="79553" y="82671"/>
                  </a:cubicBezTo>
                  <a:cubicBezTo>
                    <a:pt x="85734" y="101214"/>
                    <a:pt x="77892" y="84185"/>
                    <a:pt x="92253" y="98546"/>
                  </a:cubicBezTo>
                  <a:cubicBezTo>
                    <a:pt x="113420" y="119713"/>
                    <a:pt x="82728" y="97488"/>
                    <a:pt x="108128" y="114421"/>
                  </a:cubicBezTo>
                  <a:cubicBezTo>
                    <a:pt x="110245" y="120771"/>
                    <a:pt x="115425" y="126845"/>
                    <a:pt x="114478" y="133471"/>
                  </a:cubicBezTo>
                  <a:cubicBezTo>
                    <a:pt x="113420" y="140879"/>
                    <a:pt x="112642" y="148333"/>
                    <a:pt x="111303" y="155696"/>
                  </a:cubicBezTo>
                  <a:cubicBezTo>
                    <a:pt x="109384" y="166253"/>
                    <a:pt x="105092" y="177505"/>
                    <a:pt x="101778" y="187446"/>
                  </a:cubicBezTo>
                  <a:lnTo>
                    <a:pt x="98603" y="196971"/>
                  </a:lnTo>
                  <a:cubicBezTo>
                    <a:pt x="97545" y="200146"/>
                    <a:pt x="98213" y="204640"/>
                    <a:pt x="95428" y="206496"/>
                  </a:cubicBezTo>
                  <a:lnTo>
                    <a:pt x="85903" y="212846"/>
                  </a:lnTo>
                  <a:cubicBezTo>
                    <a:pt x="83786" y="216021"/>
                    <a:pt x="82251" y="219673"/>
                    <a:pt x="79553" y="222371"/>
                  </a:cubicBezTo>
                  <a:cubicBezTo>
                    <a:pt x="73398" y="228526"/>
                    <a:pt x="68250" y="229314"/>
                    <a:pt x="60503" y="231896"/>
                  </a:cubicBezTo>
                  <a:cubicBezTo>
                    <a:pt x="50440" y="216802"/>
                    <a:pt x="55360" y="225991"/>
                    <a:pt x="47803" y="203321"/>
                  </a:cubicBezTo>
                  <a:cubicBezTo>
                    <a:pt x="46745" y="200146"/>
                    <a:pt x="47803" y="194854"/>
                    <a:pt x="44628" y="193796"/>
                  </a:cubicBezTo>
                  <a:lnTo>
                    <a:pt x="35103" y="190621"/>
                  </a:lnTo>
                  <a:cubicBezTo>
                    <a:pt x="34045" y="187446"/>
                    <a:pt x="34019" y="183709"/>
                    <a:pt x="31928" y="181096"/>
                  </a:cubicBezTo>
                  <a:cubicBezTo>
                    <a:pt x="29544" y="178116"/>
                    <a:pt x="24110" y="178159"/>
                    <a:pt x="22403" y="174746"/>
                  </a:cubicBezTo>
                  <a:cubicBezTo>
                    <a:pt x="19524" y="168988"/>
                    <a:pt x="20286" y="162046"/>
                    <a:pt x="19228" y="155696"/>
                  </a:cubicBezTo>
                  <a:cubicBezTo>
                    <a:pt x="21853" y="124196"/>
                    <a:pt x="24867" y="115922"/>
                    <a:pt x="19228" y="85846"/>
                  </a:cubicBezTo>
                  <a:cubicBezTo>
                    <a:pt x="17994" y="79267"/>
                    <a:pt x="18447" y="70509"/>
                    <a:pt x="12878" y="66796"/>
                  </a:cubicBezTo>
                  <a:lnTo>
                    <a:pt x="3353" y="60446"/>
                  </a:lnTo>
                  <a:cubicBezTo>
                    <a:pt x="1236" y="54096"/>
                    <a:pt x="-2997" y="47746"/>
                    <a:pt x="3353" y="41396"/>
                  </a:cubicBezTo>
                  <a:cubicBezTo>
                    <a:pt x="8749" y="36000"/>
                    <a:pt x="22403" y="28696"/>
                    <a:pt x="22403" y="28696"/>
                  </a:cubicBezTo>
                  <a:cubicBezTo>
                    <a:pt x="30413" y="16680"/>
                    <a:pt x="32457" y="1709"/>
                    <a:pt x="35103" y="121"/>
                  </a:cubicBezTo>
                  <a:close/>
                </a:path>
              </a:pathLst>
            </a:custGeom>
            <a:solidFill>
              <a:srgbClr val="FF0000"/>
            </a:solidFill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727" y="5695851"/>
              <a:ext cx="2085575" cy="950064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717" y="6093700"/>
            <a:ext cx="1281782" cy="44673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6499" y="6052988"/>
            <a:ext cx="1647353" cy="49279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7200" y="316669"/>
            <a:ext cx="8229600" cy="46782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600" dirty="0">
                <a:latin typeface="Times New Roman"/>
                <a:cs typeface="Times New Roman"/>
              </a:rPr>
              <a:t>Personalizzazione percorso di formazione per alunni DA:</a:t>
            </a:r>
          </a:p>
          <a:p>
            <a:r>
              <a:rPr lang="it-IT" sz="2600" dirty="0">
                <a:latin typeface="Times New Roman"/>
                <a:cs typeface="Times New Roman"/>
              </a:rPr>
              <a:t>Alunno con “</a:t>
            </a:r>
            <a:r>
              <a:rPr lang="it-IT" sz="2600" i="1" dirty="0">
                <a:latin typeface="Times New Roman"/>
                <a:cs typeface="Times New Roman"/>
              </a:rPr>
              <a:t>PEI differenziato</a:t>
            </a:r>
            <a:r>
              <a:rPr lang="it-IT" sz="2600" dirty="0">
                <a:latin typeface="Times New Roman"/>
                <a:cs typeface="Times New Roman"/>
              </a:rPr>
              <a:t>”.</a:t>
            </a:r>
          </a:p>
          <a:p>
            <a:endParaRPr lang="it-IT" sz="2600" dirty="0">
              <a:latin typeface="Times New Roman"/>
              <a:cs typeface="Times New Roman"/>
            </a:endParaRPr>
          </a:p>
          <a:p>
            <a:r>
              <a:rPr lang="it-IT" sz="2000" dirty="0">
                <a:latin typeface="Times New Roman"/>
                <a:cs typeface="Times New Roman"/>
              </a:rPr>
              <a:t>L’alunno segue percorsi altamente differenziati e può acquisire solo alcune competenze in materia di salute e sicurezza. </a:t>
            </a:r>
          </a:p>
          <a:p>
            <a:endParaRPr lang="it-IT" sz="2000" dirty="0">
              <a:latin typeface="Times New Roman"/>
              <a:cs typeface="Times New Roman"/>
            </a:endParaRPr>
          </a:p>
          <a:p>
            <a:r>
              <a:rPr lang="it-IT" sz="2000" dirty="0">
                <a:latin typeface="Times New Roman"/>
                <a:cs typeface="Times New Roman"/>
              </a:rPr>
              <a:t>Verrà reso disponibile al </a:t>
            </a:r>
            <a:r>
              <a:rPr lang="it-IT" sz="2000" dirty="0" err="1">
                <a:latin typeface="Times New Roman"/>
                <a:cs typeface="Times New Roman"/>
              </a:rPr>
              <a:t>CdC</a:t>
            </a:r>
            <a:r>
              <a:rPr lang="it-IT" sz="2000" dirty="0">
                <a:latin typeface="Times New Roman"/>
                <a:cs typeface="Times New Roman"/>
              </a:rPr>
              <a:t> il materiale didattico in formato .</a:t>
            </a:r>
            <a:r>
              <a:rPr lang="it-IT" sz="2000" dirty="0" err="1">
                <a:latin typeface="Times New Roman"/>
                <a:cs typeface="Times New Roman"/>
              </a:rPr>
              <a:t>pptx</a:t>
            </a:r>
            <a:r>
              <a:rPr lang="it-IT" sz="2000" dirty="0">
                <a:latin typeface="Times New Roman"/>
                <a:cs typeface="Times New Roman"/>
              </a:rPr>
              <a:t>, modificabile e personalizzabile in relazione alle necessità dello studente.</a:t>
            </a:r>
          </a:p>
          <a:p>
            <a:endParaRPr lang="it-IT" sz="2000" dirty="0">
              <a:latin typeface="Times New Roman"/>
              <a:cs typeface="Times New Roman"/>
            </a:endParaRPr>
          </a:p>
          <a:p>
            <a:r>
              <a:rPr lang="it-IT" sz="2000" dirty="0">
                <a:latin typeface="Times New Roman"/>
                <a:cs typeface="Times New Roman"/>
              </a:rPr>
              <a:t>La durata ed i contenuti della formazione dovranno essere valutati in base alla programmazione differenziata. </a:t>
            </a:r>
          </a:p>
          <a:p>
            <a:endParaRPr lang="it-IT" sz="2000" dirty="0">
              <a:latin typeface="Times New Roman"/>
              <a:cs typeface="Times New Roman"/>
            </a:endParaRPr>
          </a:p>
          <a:p>
            <a:r>
              <a:rPr lang="it-IT" sz="2000" dirty="0">
                <a:latin typeface="Times New Roman"/>
                <a:cs typeface="Times New Roman"/>
              </a:rPr>
              <a:t>La verifica finale di apprendimento è a cura del </a:t>
            </a:r>
            <a:r>
              <a:rPr lang="it-IT" sz="2000" dirty="0" err="1">
                <a:latin typeface="Times New Roman"/>
                <a:cs typeface="Times New Roman"/>
              </a:rPr>
              <a:t>CdC</a:t>
            </a:r>
            <a:r>
              <a:rPr lang="it-IT" sz="2000" dirty="0">
                <a:latin typeface="Times New Roman"/>
                <a:cs typeface="Times New Roman"/>
              </a:rPr>
              <a:t>; la certificazione è a cura del DS. Inserimento del percorso formativo nel PEI. </a:t>
            </a:r>
          </a:p>
        </p:txBody>
      </p:sp>
    </p:spTree>
    <p:extLst>
      <p:ext uri="{BB962C8B-B14F-4D97-AF65-F5344CB8AC3E}">
        <p14:creationId xmlns:p14="http://schemas.microsoft.com/office/powerpoint/2010/main" val="262736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927412" y="6545786"/>
            <a:ext cx="6994340" cy="49701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05367" y="208379"/>
            <a:ext cx="0" cy="6337407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016" y="214729"/>
            <a:ext cx="8693736" cy="0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016" y="194849"/>
            <a:ext cx="0" cy="54725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9401" y="1723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2255" y="5695851"/>
            <a:ext cx="2085575" cy="950064"/>
            <a:chOff x="52727" y="5695851"/>
            <a:chExt cx="2085575" cy="950064"/>
          </a:xfrm>
        </p:grpSpPr>
        <p:sp>
          <p:nvSpPr>
            <p:cNvPr id="4" name="Freeform 3"/>
            <p:cNvSpPr/>
            <p:nvPr/>
          </p:nvSpPr>
          <p:spPr>
            <a:xfrm>
              <a:off x="359537" y="6099051"/>
              <a:ext cx="114592" cy="231896"/>
            </a:xfrm>
            <a:custGeom>
              <a:avLst/>
              <a:gdLst>
                <a:gd name="connsiteX0" fmla="*/ 35103 w 114592"/>
                <a:gd name="connsiteY0" fmla="*/ 121 h 231896"/>
                <a:gd name="connsiteX1" fmla="*/ 38278 w 114592"/>
                <a:gd name="connsiteY1" fmla="*/ 19171 h 231896"/>
                <a:gd name="connsiteX2" fmla="*/ 44628 w 114592"/>
                <a:gd name="connsiteY2" fmla="*/ 38221 h 231896"/>
                <a:gd name="connsiteX3" fmla="*/ 60503 w 114592"/>
                <a:gd name="connsiteY3" fmla="*/ 66796 h 231896"/>
                <a:gd name="connsiteX4" fmla="*/ 79553 w 114592"/>
                <a:gd name="connsiteY4" fmla="*/ 82671 h 231896"/>
                <a:gd name="connsiteX5" fmla="*/ 92253 w 114592"/>
                <a:gd name="connsiteY5" fmla="*/ 98546 h 231896"/>
                <a:gd name="connsiteX6" fmla="*/ 108128 w 114592"/>
                <a:gd name="connsiteY6" fmla="*/ 114421 h 231896"/>
                <a:gd name="connsiteX7" fmla="*/ 114478 w 114592"/>
                <a:gd name="connsiteY7" fmla="*/ 133471 h 231896"/>
                <a:gd name="connsiteX8" fmla="*/ 111303 w 114592"/>
                <a:gd name="connsiteY8" fmla="*/ 155696 h 231896"/>
                <a:gd name="connsiteX9" fmla="*/ 101778 w 114592"/>
                <a:gd name="connsiteY9" fmla="*/ 187446 h 231896"/>
                <a:gd name="connsiteX10" fmla="*/ 98603 w 114592"/>
                <a:gd name="connsiteY10" fmla="*/ 196971 h 231896"/>
                <a:gd name="connsiteX11" fmla="*/ 95428 w 114592"/>
                <a:gd name="connsiteY11" fmla="*/ 206496 h 231896"/>
                <a:gd name="connsiteX12" fmla="*/ 85903 w 114592"/>
                <a:gd name="connsiteY12" fmla="*/ 212846 h 231896"/>
                <a:gd name="connsiteX13" fmla="*/ 79553 w 114592"/>
                <a:gd name="connsiteY13" fmla="*/ 222371 h 231896"/>
                <a:gd name="connsiteX14" fmla="*/ 60503 w 114592"/>
                <a:gd name="connsiteY14" fmla="*/ 231896 h 231896"/>
                <a:gd name="connsiteX15" fmla="*/ 47803 w 114592"/>
                <a:gd name="connsiteY15" fmla="*/ 203321 h 231896"/>
                <a:gd name="connsiteX16" fmla="*/ 44628 w 114592"/>
                <a:gd name="connsiteY16" fmla="*/ 193796 h 231896"/>
                <a:gd name="connsiteX17" fmla="*/ 35103 w 114592"/>
                <a:gd name="connsiteY17" fmla="*/ 190621 h 231896"/>
                <a:gd name="connsiteX18" fmla="*/ 31928 w 114592"/>
                <a:gd name="connsiteY18" fmla="*/ 181096 h 231896"/>
                <a:gd name="connsiteX19" fmla="*/ 22403 w 114592"/>
                <a:gd name="connsiteY19" fmla="*/ 174746 h 231896"/>
                <a:gd name="connsiteX20" fmla="*/ 19228 w 114592"/>
                <a:gd name="connsiteY20" fmla="*/ 155696 h 231896"/>
                <a:gd name="connsiteX21" fmla="*/ 19228 w 114592"/>
                <a:gd name="connsiteY21" fmla="*/ 85846 h 231896"/>
                <a:gd name="connsiteX22" fmla="*/ 12878 w 114592"/>
                <a:gd name="connsiteY22" fmla="*/ 66796 h 231896"/>
                <a:gd name="connsiteX23" fmla="*/ 3353 w 114592"/>
                <a:gd name="connsiteY23" fmla="*/ 60446 h 231896"/>
                <a:gd name="connsiteX24" fmla="*/ 3353 w 114592"/>
                <a:gd name="connsiteY24" fmla="*/ 41396 h 231896"/>
                <a:gd name="connsiteX25" fmla="*/ 22403 w 114592"/>
                <a:gd name="connsiteY25" fmla="*/ 28696 h 231896"/>
                <a:gd name="connsiteX26" fmla="*/ 35103 w 114592"/>
                <a:gd name="connsiteY26" fmla="*/ 121 h 23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592" h="231896">
                  <a:moveTo>
                    <a:pt x="35103" y="121"/>
                  </a:moveTo>
                  <a:cubicBezTo>
                    <a:pt x="37749" y="-1467"/>
                    <a:pt x="36717" y="12926"/>
                    <a:pt x="38278" y="19171"/>
                  </a:cubicBezTo>
                  <a:cubicBezTo>
                    <a:pt x="39901" y="25665"/>
                    <a:pt x="42511" y="31871"/>
                    <a:pt x="44628" y="38221"/>
                  </a:cubicBezTo>
                  <a:cubicBezTo>
                    <a:pt x="47937" y="48147"/>
                    <a:pt x="51145" y="60558"/>
                    <a:pt x="60503" y="66796"/>
                  </a:cubicBezTo>
                  <a:cubicBezTo>
                    <a:pt x="73764" y="75637"/>
                    <a:pt x="67330" y="70448"/>
                    <a:pt x="79553" y="82671"/>
                  </a:cubicBezTo>
                  <a:cubicBezTo>
                    <a:pt x="85734" y="101214"/>
                    <a:pt x="77892" y="84185"/>
                    <a:pt x="92253" y="98546"/>
                  </a:cubicBezTo>
                  <a:cubicBezTo>
                    <a:pt x="113420" y="119713"/>
                    <a:pt x="82728" y="97488"/>
                    <a:pt x="108128" y="114421"/>
                  </a:cubicBezTo>
                  <a:cubicBezTo>
                    <a:pt x="110245" y="120771"/>
                    <a:pt x="115425" y="126845"/>
                    <a:pt x="114478" y="133471"/>
                  </a:cubicBezTo>
                  <a:cubicBezTo>
                    <a:pt x="113420" y="140879"/>
                    <a:pt x="112642" y="148333"/>
                    <a:pt x="111303" y="155696"/>
                  </a:cubicBezTo>
                  <a:cubicBezTo>
                    <a:pt x="109384" y="166253"/>
                    <a:pt x="105092" y="177505"/>
                    <a:pt x="101778" y="187446"/>
                  </a:cubicBezTo>
                  <a:lnTo>
                    <a:pt x="98603" y="196971"/>
                  </a:lnTo>
                  <a:cubicBezTo>
                    <a:pt x="97545" y="200146"/>
                    <a:pt x="98213" y="204640"/>
                    <a:pt x="95428" y="206496"/>
                  </a:cubicBezTo>
                  <a:lnTo>
                    <a:pt x="85903" y="212846"/>
                  </a:lnTo>
                  <a:cubicBezTo>
                    <a:pt x="83786" y="216021"/>
                    <a:pt x="82251" y="219673"/>
                    <a:pt x="79553" y="222371"/>
                  </a:cubicBezTo>
                  <a:cubicBezTo>
                    <a:pt x="73398" y="228526"/>
                    <a:pt x="68250" y="229314"/>
                    <a:pt x="60503" y="231896"/>
                  </a:cubicBezTo>
                  <a:cubicBezTo>
                    <a:pt x="50440" y="216802"/>
                    <a:pt x="55360" y="225991"/>
                    <a:pt x="47803" y="203321"/>
                  </a:cubicBezTo>
                  <a:cubicBezTo>
                    <a:pt x="46745" y="200146"/>
                    <a:pt x="47803" y="194854"/>
                    <a:pt x="44628" y="193796"/>
                  </a:cubicBezTo>
                  <a:lnTo>
                    <a:pt x="35103" y="190621"/>
                  </a:lnTo>
                  <a:cubicBezTo>
                    <a:pt x="34045" y="187446"/>
                    <a:pt x="34019" y="183709"/>
                    <a:pt x="31928" y="181096"/>
                  </a:cubicBezTo>
                  <a:cubicBezTo>
                    <a:pt x="29544" y="178116"/>
                    <a:pt x="24110" y="178159"/>
                    <a:pt x="22403" y="174746"/>
                  </a:cubicBezTo>
                  <a:cubicBezTo>
                    <a:pt x="19524" y="168988"/>
                    <a:pt x="20286" y="162046"/>
                    <a:pt x="19228" y="155696"/>
                  </a:cubicBezTo>
                  <a:cubicBezTo>
                    <a:pt x="21853" y="124196"/>
                    <a:pt x="24867" y="115922"/>
                    <a:pt x="19228" y="85846"/>
                  </a:cubicBezTo>
                  <a:cubicBezTo>
                    <a:pt x="17994" y="79267"/>
                    <a:pt x="18447" y="70509"/>
                    <a:pt x="12878" y="66796"/>
                  </a:cubicBezTo>
                  <a:lnTo>
                    <a:pt x="3353" y="60446"/>
                  </a:lnTo>
                  <a:cubicBezTo>
                    <a:pt x="1236" y="54096"/>
                    <a:pt x="-2997" y="47746"/>
                    <a:pt x="3353" y="41396"/>
                  </a:cubicBezTo>
                  <a:cubicBezTo>
                    <a:pt x="8749" y="36000"/>
                    <a:pt x="22403" y="28696"/>
                    <a:pt x="22403" y="28696"/>
                  </a:cubicBezTo>
                  <a:cubicBezTo>
                    <a:pt x="30413" y="16680"/>
                    <a:pt x="32457" y="1709"/>
                    <a:pt x="35103" y="121"/>
                  </a:cubicBezTo>
                  <a:close/>
                </a:path>
              </a:pathLst>
            </a:custGeom>
            <a:solidFill>
              <a:srgbClr val="FF0000"/>
            </a:solidFill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727" y="5695851"/>
              <a:ext cx="2085575" cy="950064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717" y="6093700"/>
            <a:ext cx="1281782" cy="44673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6499" y="6052988"/>
            <a:ext cx="1647353" cy="49279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7200" y="1482081"/>
            <a:ext cx="8229600" cy="30931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700" dirty="0">
                <a:latin typeface="Times New Roman"/>
                <a:cs typeface="Times New Roman"/>
              </a:rPr>
              <a:t>Personalizzazione percorso di formazione per alunni DA:</a:t>
            </a:r>
          </a:p>
          <a:p>
            <a:endParaRPr lang="it-IT" sz="2800" dirty="0">
              <a:latin typeface="Times New Roman"/>
              <a:cs typeface="Times New Roman"/>
            </a:endParaRPr>
          </a:p>
          <a:p>
            <a:r>
              <a:rPr lang="it-IT" sz="2800" dirty="0">
                <a:latin typeface="Times New Roman"/>
                <a:cs typeface="Times New Roman"/>
              </a:rPr>
              <a:t>Sono stati predisposti due modelli di attestati di frequenza con superamento della verifica finale di apprendimento, rispettivamente per il percorso di formazione generale e di formazione specifica, per alunni DA.</a:t>
            </a:r>
          </a:p>
        </p:txBody>
      </p:sp>
      <p:pic>
        <p:nvPicPr>
          <p:cNvPr id="16396" name="Picture 12">
            <a:extLst>
              <a:ext uri="{FF2B5EF4-FFF2-40B4-BE49-F238E27FC236}">
                <a16:creationId xmlns:a16="http://schemas.microsoft.com/office/drawing/2014/main" id="{2310BC30-607C-4461-8DD1-80A6C0BA7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54000"/>
            <a:ext cx="6121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9280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927412" y="6545786"/>
            <a:ext cx="6994340" cy="49701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05367" y="208379"/>
            <a:ext cx="0" cy="6337407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016" y="214729"/>
            <a:ext cx="8693736" cy="0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016" y="194849"/>
            <a:ext cx="0" cy="54725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9401" y="1723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2255" y="5695851"/>
            <a:ext cx="2085575" cy="950064"/>
            <a:chOff x="52727" y="5695851"/>
            <a:chExt cx="2085575" cy="950064"/>
          </a:xfrm>
        </p:grpSpPr>
        <p:sp>
          <p:nvSpPr>
            <p:cNvPr id="4" name="Freeform 3"/>
            <p:cNvSpPr/>
            <p:nvPr/>
          </p:nvSpPr>
          <p:spPr>
            <a:xfrm>
              <a:off x="359537" y="6099051"/>
              <a:ext cx="114592" cy="231896"/>
            </a:xfrm>
            <a:custGeom>
              <a:avLst/>
              <a:gdLst>
                <a:gd name="connsiteX0" fmla="*/ 35103 w 114592"/>
                <a:gd name="connsiteY0" fmla="*/ 121 h 231896"/>
                <a:gd name="connsiteX1" fmla="*/ 38278 w 114592"/>
                <a:gd name="connsiteY1" fmla="*/ 19171 h 231896"/>
                <a:gd name="connsiteX2" fmla="*/ 44628 w 114592"/>
                <a:gd name="connsiteY2" fmla="*/ 38221 h 231896"/>
                <a:gd name="connsiteX3" fmla="*/ 60503 w 114592"/>
                <a:gd name="connsiteY3" fmla="*/ 66796 h 231896"/>
                <a:gd name="connsiteX4" fmla="*/ 79553 w 114592"/>
                <a:gd name="connsiteY4" fmla="*/ 82671 h 231896"/>
                <a:gd name="connsiteX5" fmla="*/ 92253 w 114592"/>
                <a:gd name="connsiteY5" fmla="*/ 98546 h 231896"/>
                <a:gd name="connsiteX6" fmla="*/ 108128 w 114592"/>
                <a:gd name="connsiteY6" fmla="*/ 114421 h 231896"/>
                <a:gd name="connsiteX7" fmla="*/ 114478 w 114592"/>
                <a:gd name="connsiteY7" fmla="*/ 133471 h 231896"/>
                <a:gd name="connsiteX8" fmla="*/ 111303 w 114592"/>
                <a:gd name="connsiteY8" fmla="*/ 155696 h 231896"/>
                <a:gd name="connsiteX9" fmla="*/ 101778 w 114592"/>
                <a:gd name="connsiteY9" fmla="*/ 187446 h 231896"/>
                <a:gd name="connsiteX10" fmla="*/ 98603 w 114592"/>
                <a:gd name="connsiteY10" fmla="*/ 196971 h 231896"/>
                <a:gd name="connsiteX11" fmla="*/ 95428 w 114592"/>
                <a:gd name="connsiteY11" fmla="*/ 206496 h 231896"/>
                <a:gd name="connsiteX12" fmla="*/ 85903 w 114592"/>
                <a:gd name="connsiteY12" fmla="*/ 212846 h 231896"/>
                <a:gd name="connsiteX13" fmla="*/ 79553 w 114592"/>
                <a:gd name="connsiteY13" fmla="*/ 222371 h 231896"/>
                <a:gd name="connsiteX14" fmla="*/ 60503 w 114592"/>
                <a:gd name="connsiteY14" fmla="*/ 231896 h 231896"/>
                <a:gd name="connsiteX15" fmla="*/ 47803 w 114592"/>
                <a:gd name="connsiteY15" fmla="*/ 203321 h 231896"/>
                <a:gd name="connsiteX16" fmla="*/ 44628 w 114592"/>
                <a:gd name="connsiteY16" fmla="*/ 193796 h 231896"/>
                <a:gd name="connsiteX17" fmla="*/ 35103 w 114592"/>
                <a:gd name="connsiteY17" fmla="*/ 190621 h 231896"/>
                <a:gd name="connsiteX18" fmla="*/ 31928 w 114592"/>
                <a:gd name="connsiteY18" fmla="*/ 181096 h 231896"/>
                <a:gd name="connsiteX19" fmla="*/ 22403 w 114592"/>
                <a:gd name="connsiteY19" fmla="*/ 174746 h 231896"/>
                <a:gd name="connsiteX20" fmla="*/ 19228 w 114592"/>
                <a:gd name="connsiteY20" fmla="*/ 155696 h 231896"/>
                <a:gd name="connsiteX21" fmla="*/ 19228 w 114592"/>
                <a:gd name="connsiteY21" fmla="*/ 85846 h 231896"/>
                <a:gd name="connsiteX22" fmla="*/ 12878 w 114592"/>
                <a:gd name="connsiteY22" fmla="*/ 66796 h 231896"/>
                <a:gd name="connsiteX23" fmla="*/ 3353 w 114592"/>
                <a:gd name="connsiteY23" fmla="*/ 60446 h 231896"/>
                <a:gd name="connsiteX24" fmla="*/ 3353 w 114592"/>
                <a:gd name="connsiteY24" fmla="*/ 41396 h 231896"/>
                <a:gd name="connsiteX25" fmla="*/ 22403 w 114592"/>
                <a:gd name="connsiteY25" fmla="*/ 28696 h 231896"/>
                <a:gd name="connsiteX26" fmla="*/ 35103 w 114592"/>
                <a:gd name="connsiteY26" fmla="*/ 121 h 23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592" h="231896">
                  <a:moveTo>
                    <a:pt x="35103" y="121"/>
                  </a:moveTo>
                  <a:cubicBezTo>
                    <a:pt x="37749" y="-1467"/>
                    <a:pt x="36717" y="12926"/>
                    <a:pt x="38278" y="19171"/>
                  </a:cubicBezTo>
                  <a:cubicBezTo>
                    <a:pt x="39901" y="25665"/>
                    <a:pt x="42511" y="31871"/>
                    <a:pt x="44628" y="38221"/>
                  </a:cubicBezTo>
                  <a:cubicBezTo>
                    <a:pt x="47937" y="48147"/>
                    <a:pt x="51145" y="60558"/>
                    <a:pt x="60503" y="66796"/>
                  </a:cubicBezTo>
                  <a:cubicBezTo>
                    <a:pt x="73764" y="75637"/>
                    <a:pt x="67330" y="70448"/>
                    <a:pt x="79553" y="82671"/>
                  </a:cubicBezTo>
                  <a:cubicBezTo>
                    <a:pt x="85734" y="101214"/>
                    <a:pt x="77892" y="84185"/>
                    <a:pt x="92253" y="98546"/>
                  </a:cubicBezTo>
                  <a:cubicBezTo>
                    <a:pt x="113420" y="119713"/>
                    <a:pt x="82728" y="97488"/>
                    <a:pt x="108128" y="114421"/>
                  </a:cubicBezTo>
                  <a:cubicBezTo>
                    <a:pt x="110245" y="120771"/>
                    <a:pt x="115425" y="126845"/>
                    <a:pt x="114478" y="133471"/>
                  </a:cubicBezTo>
                  <a:cubicBezTo>
                    <a:pt x="113420" y="140879"/>
                    <a:pt x="112642" y="148333"/>
                    <a:pt x="111303" y="155696"/>
                  </a:cubicBezTo>
                  <a:cubicBezTo>
                    <a:pt x="109384" y="166253"/>
                    <a:pt x="105092" y="177505"/>
                    <a:pt x="101778" y="187446"/>
                  </a:cubicBezTo>
                  <a:lnTo>
                    <a:pt x="98603" y="196971"/>
                  </a:lnTo>
                  <a:cubicBezTo>
                    <a:pt x="97545" y="200146"/>
                    <a:pt x="98213" y="204640"/>
                    <a:pt x="95428" y="206496"/>
                  </a:cubicBezTo>
                  <a:lnTo>
                    <a:pt x="85903" y="212846"/>
                  </a:lnTo>
                  <a:cubicBezTo>
                    <a:pt x="83786" y="216021"/>
                    <a:pt x="82251" y="219673"/>
                    <a:pt x="79553" y="222371"/>
                  </a:cubicBezTo>
                  <a:cubicBezTo>
                    <a:pt x="73398" y="228526"/>
                    <a:pt x="68250" y="229314"/>
                    <a:pt x="60503" y="231896"/>
                  </a:cubicBezTo>
                  <a:cubicBezTo>
                    <a:pt x="50440" y="216802"/>
                    <a:pt x="55360" y="225991"/>
                    <a:pt x="47803" y="203321"/>
                  </a:cubicBezTo>
                  <a:cubicBezTo>
                    <a:pt x="46745" y="200146"/>
                    <a:pt x="47803" y="194854"/>
                    <a:pt x="44628" y="193796"/>
                  </a:cubicBezTo>
                  <a:lnTo>
                    <a:pt x="35103" y="190621"/>
                  </a:lnTo>
                  <a:cubicBezTo>
                    <a:pt x="34045" y="187446"/>
                    <a:pt x="34019" y="183709"/>
                    <a:pt x="31928" y="181096"/>
                  </a:cubicBezTo>
                  <a:cubicBezTo>
                    <a:pt x="29544" y="178116"/>
                    <a:pt x="24110" y="178159"/>
                    <a:pt x="22403" y="174746"/>
                  </a:cubicBezTo>
                  <a:cubicBezTo>
                    <a:pt x="19524" y="168988"/>
                    <a:pt x="20286" y="162046"/>
                    <a:pt x="19228" y="155696"/>
                  </a:cubicBezTo>
                  <a:cubicBezTo>
                    <a:pt x="21853" y="124196"/>
                    <a:pt x="24867" y="115922"/>
                    <a:pt x="19228" y="85846"/>
                  </a:cubicBezTo>
                  <a:cubicBezTo>
                    <a:pt x="17994" y="79267"/>
                    <a:pt x="18447" y="70509"/>
                    <a:pt x="12878" y="66796"/>
                  </a:cubicBezTo>
                  <a:lnTo>
                    <a:pt x="3353" y="60446"/>
                  </a:lnTo>
                  <a:cubicBezTo>
                    <a:pt x="1236" y="54096"/>
                    <a:pt x="-2997" y="47746"/>
                    <a:pt x="3353" y="41396"/>
                  </a:cubicBezTo>
                  <a:cubicBezTo>
                    <a:pt x="8749" y="36000"/>
                    <a:pt x="22403" y="28696"/>
                    <a:pt x="22403" y="28696"/>
                  </a:cubicBezTo>
                  <a:cubicBezTo>
                    <a:pt x="30413" y="16680"/>
                    <a:pt x="32457" y="1709"/>
                    <a:pt x="35103" y="121"/>
                  </a:cubicBezTo>
                  <a:close/>
                </a:path>
              </a:pathLst>
            </a:custGeom>
            <a:solidFill>
              <a:srgbClr val="FF0000"/>
            </a:solidFill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727" y="5695851"/>
              <a:ext cx="2085575" cy="950064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717" y="6093700"/>
            <a:ext cx="1281782" cy="44673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6499" y="6052988"/>
            <a:ext cx="1647353" cy="4927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9543" y="1464982"/>
            <a:ext cx="7024915" cy="422685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</p:pic>
      <p:pic>
        <p:nvPicPr>
          <p:cNvPr id="24580" name="Picture 4">
            <a:extLst>
              <a:ext uri="{FF2B5EF4-FFF2-40B4-BE49-F238E27FC236}">
                <a16:creationId xmlns:a16="http://schemas.microsoft.com/office/drawing/2014/main" id="{6FC652F2-4AA9-488F-8351-D3C5B278D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54000"/>
            <a:ext cx="6121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093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927412" y="6545786"/>
            <a:ext cx="6994340" cy="49701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05367" y="208379"/>
            <a:ext cx="0" cy="6337407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016" y="214729"/>
            <a:ext cx="8693736" cy="0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016" y="194849"/>
            <a:ext cx="0" cy="54725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9401" y="1723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2255" y="5695851"/>
            <a:ext cx="2085575" cy="950064"/>
            <a:chOff x="52727" y="5695851"/>
            <a:chExt cx="2085575" cy="950064"/>
          </a:xfrm>
        </p:grpSpPr>
        <p:sp>
          <p:nvSpPr>
            <p:cNvPr id="4" name="Freeform 3"/>
            <p:cNvSpPr/>
            <p:nvPr/>
          </p:nvSpPr>
          <p:spPr>
            <a:xfrm>
              <a:off x="359537" y="6099051"/>
              <a:ext cx="114592" cy="231896"/>
            </a:xfrm>
            <a:custGeom>
              <a:avLst/>
              <a:gdLst>
                <a:gd name="connsiteX0" fmla="*/ 35103 w 114592"/>
                <a:gd name="connsiteY0" fmla="*/ 121 h 231896"/>
                <a:gd name="connsiteX1" fmla="*/ 38278 w 114592"/>
                <a:gd name="connsiteY1" fmla="*/ 19171 h 231896"/>
                <a:gd name="connsiteX2" fmla="*/ 44628 w 114592"/>
                <a:gd name="connsiteY2" fmla="*/ 38221 h 231896"/>
                <a:gd name="connsiteX3" fmla="*/ 60503 w 114592"/>
                <a:gd name="connsiteY3" fmla="*/ 66796 h 231896"/>
                <a:gd name="connsiteX4" fmla="*/ 79553 w 114592"/>
                <a:gd name="connsiteY4" fmla="*/ 82671 h 231896"/>
                <a:gd name="connsiteX5" fmla="*/ 92253 w 114592"/>
                <a:gd name="connsiteY5" fmla="*/ 98546 h 231896"/>
                <a:gd name="connsiteX6" fmla="*/ 108128 w 114592"/>
                <a:gd name="connsiteY6" fmla="*/ 114421 h 231896"/>
                <a:gd name="connsiteX7" fmla="*/ 114478 w 114592"/>
                <a:gd name="connsiteY7" fmla="*/ 133471 h 231896"/>
                <a:gd name="connsiteX8" fmla="*/ 111303 w 114592"/>
                <a:gd name="connsiteY8" fmla="*/ 155696 h 231896"/>
                <a:gd name="connsiteX9" fmla="*/ 101778 w 114592"/>
                <a:gd name="connsiteY9" fmla="*/ 187446 h 231896"/>
                <a:gd name="connsiteX10" fmla="*/ 98603 w 114592"/>
                <a:gd name="connsiteY10" fmla="*/ 196971 h 231896"/>
                <a:gd name="connsiteX11" fmla="*/ 95428 w 114592"/>
                <a:gd name="connsiteY11" fmla="*/ 206496 h 231896"/>
                <a:gd name="connsiteX12" fmla="*/ 85903 w 114592"/>
                <a:gd name="connsiteY12" fmla="*/ 212846 h 231896"/>
                <a:gd name="connsiteX13" fmla="*/ 79553 w 114592"/>
                <a:gd name="connsiteY13" fmla="*/ 222371 h 231896"/>
                <a:gd name="connsiteX14" fmla="*/ 60503 w 114592"/>
                <a:gd name="connsiteY14" fmla="*/ 231896 h 231896"/>
                <a:gd name="connsiteX15" fmla="*/ 47803 w 114592"/>
                <a:gd name="connsiteY15" fmla="*/ 203321 h 231896"/>
                <a:gd name="connsiteX16" fmla="*/ 44628 w 114592"/>
                <a:gd name="connsiteY16" fmla="*/ 193796 h 231896"/>
                <a:gd name="connsiteX17" fmla="*/ 35103 w 114592"/>
                <a:gd name="connsiteY17" fmla="*/ 190621 h 231896"/>
                <a:gd name="connsiteX18" fmla="*/ 31928 w 114592"/>
                <a:gd name="connsiteY18" fmla="*/ 181096 h 231896"/>
                <a:gd name="connsiteX19" fmla="*/ 22403 w 114592"/>
                <a:gd name="connsiteY19" fmla="*/ 174746 h 231896"/>
                <a:gd name="connsiteX20" fmla="*/ 19228 w 114592"/>
                <a:gd name="connsiteY20" fmla="*/ 155696 h 231896"/>
                <a:gd name="connsiteX21" fmla="*/ 19228 w 114592"/>
                <a:gd name="connsiteY21" fmla="*/ 85846 h 231896"/>
                <a:gd name="connsiteX22" fmla="*/ 12878 w 114592"/>
                <a:gd name="connsiteY22" fmla="*/ 66796 h 231896"/>
                <a:gd name="connsiteX23" fmla="*/ 3353 w 114592"/>
                <a:gd name="connsiteY23" fmla="*/ 60446 h 231896"/>
                <a:gd name="connsiteX24" fmla="*/ 3353 w 114592"/>
                <a:gd name="connsiteY24" fmla="*/ 41396 h 231896"/>
                <a:gd name="connsiteX25" fmla="*/ 22403 w 114592"/>
                <a:gd name="connsiteY25" fmla="*/ 28696 h 231896"/>
                <a:gd name="connsiteX26" fmla="*/ 35103 w 114592"/>
                <a:gd name="connsiteY26" fmla="*/ 121 h 23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592" h="231896">
                  <a:moveTo>
                    <a:pt x="35103" y="121"/>
                  </a:moveTo>
                  <a:cubicBezTo>
                    <a:pt x="37749" y="-1467"/>
                    <a:pt x="36717" y="12926"/>
                    <a:pt x="38278" y="19171"/>
                  </a:cubicBezTo>
                  <a:cubicBezTo>
                    <a:pt x="39901" y="25665"/>
                    <a:pt x="42511" y="31871"/>
                    <a:pt x="44628" y="38221"/>
                  </a:cubicBezTo>
                  <a:cubicBezTo>
                    <a:pt x="47937" y="48147"/>
                    <a:pt x="51145" y="60558"/>
                    <a:pt x="60503" y="66796"/>
                  </a:cubicBezTo>
                  <a:cubicBezTo>
                    <a:pt x="73764" y="75637"/>
                    <a:pt x="67330" y="70448"/>
                    <a:pt x="79553" y="82671"/>
                  </a:cubicBezTo>
                  <a:cubicBezTo>
                    <a:pt x="85734" y="101214"/>
                    <a:pt x="77892" y="84185"/>
                    <a:pt x="92253" y="98546"/>
                  </a:cubicBezTo>
                  <a:cubicBezTo>
                    <a:pt x="113420" y="119713"/>
                    <a:pt x="82728" y="97488"/>
                    <a:pt x="108128" y="114421"/>
                  </a:cubicBezTo>
                  <a:cubicBezTo>
                    <a:pt x="110245" y="120771"/>
                    <a:pt x="115425" y="126845"/>
                    <a:pt x="114478" y="133471"/>
                  </a:cubicBezTo>
                  <a:cubicBezTo>
                    <a:pt x="113420" y="140879"/>
                    <a:pt x="112642" y="148333"/>
                    <a:pt x="111303" y="155696"/>
                  </a:cubicBezTo>
                  <a:cubicBezTo>
                    <a:pt x="109384" y="166253"/>
                    <a:pt x="105092" y="177505"/>
                    <a:pt x="101778" y="187446"/>
                  </a:cubicBezTo>
                  <a:lnTo>
                    <a:pt x="98603" y="196971"/>
                  </a:lnTo>
                  <a:cubicBezTo>
                    <a:pt x="97545" y="200146"/>
                    <a:pt x="98213" y="204640"/>
                    <a:pt x="95428" y="206496"/>
                  </a:cubicBezTo>
                  <a:lnTo>
                    <a:pt x="85903" y="212846"/>
                  </a:lnTo>
                  <a:cubicBezTo>
                    <a:pt x="83786" y="216021"/>
                    <a:pt x="82251" y="219673"/>
                    <a:pt x="79553" y="222371"/>
                  </a:cubicBezTo>
                  <a:cubicBezTo>
                    <a:pt x="73398" y="228526"/>
                    <a:pt x="68250" y="229314"/>
                    <a:pt x="60503" y="231896"/>
                  </a:cubicBezTo>
                  <a:cubicBezTo>
                    <a:pt x="50440" y="216802"/>
                    <a:pt x="55360" y="225991"/>
                    <a:pt x="47803" y="203321"/>
                  </a:cubicBezTo>
                  <a:cubicBezTo>
                    <a:pt x="46745" y="200146"/>
                    <a:pt x="47803" y="194854"/>
                    <a:pt x="44628" y="193796"/>
                  </a:cubicBezTo>
                  <a:lnTo>
                    <a:pt x="35103" y="190621"/>
                  </a:lnTo>
                  <a:cubicBezTo>
                    <a:pt x="34045" y="187446"/>
                    <a:pt x="34019" y="183709"/>
                    <a:pt x="31928" y="181096"/>
                  </a:cubicBezTo>
                  <a:cubicBezTo>
                    <a:pt x="29544" y="178116"/>
                    <a:pt x="24110" y="178159"/>
                    <a:pt x="22403" y="174746"/>
                  </a:cubicBezTo>
                  <a:cubicBezTo>
                    <a:pt x="19524" y="168988"/>
                    <a:pt x="20286" y="162046"/>
                    <a:pt x="19228" y="155696"/>
                  </a:cubicBezTo>
                  <a:cubicBezTo>
                    <a:pt x="21853" y="124196"/>
                    <a:pt x="24867" y="115922"/>
                    <a:pt x="19228" y="85846"/>
                  </a:cubicBezTo>
                  <a:cubicBezTo>
                    <a:pt x="17994" y="79267"/>
                    <a:pt x="18447" y="70509"/>
                    <a:pt x="12878" y="66796"/>
                  </a:cubicBezTo>
                  <a:lnTo>
                    <a:pt x="3353" y="60446"/>
                  </a:lnTo>
                  <a:cubicBezTo>
                    <a:pt x="1236" y="54096"/>
                    <a:pt x="-2997" y="47746"/>
                    <a:pt x="3353" y="41396"/>
                  </a:cubicBezTo>
                  <a:cubicBezTo>
                    <a:pt x="8749" y="36000"/>
                    <a:pt x="22403" y="28696"/>
                    <a:pt x="22403" y="28696"/>
                  </a:cubicBezTo>
                  <a:cubicBezTo>
                    <a:pt x="30413" y="16680"/>
                    <a:pt x="32457" y="1709"/>
                    <a:pt x="35103" y="121"/>
                  </a:cubicBezTo>
                  <a:close/>
                </a:path>
              </a:pathLst>
            </a:custGeom>
            <a:solidFill>
              <a:srgbClr val="FF0000"/>
            </a:solidFill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727" y="5695851"/>
              <a:ext cx="2085575" cy="950064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717" y="6093700"/>
            <a:ext cx="1281782" cy="44673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6499" y="6052988"/>
            <a:ext cx="1647353" cy="49279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7200" y="1482081"/>
            <a:ext cx="8229600" cy="4093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Times New Roman"/>
                <a:cs typeface="Times New Roman"/>
              </a:rPr>
              <a:t>E’ stato predisposto un </a:t>
            </a:r>
            <a:r>
              <a:rPr lang="it-IT" sz="2000" b="1" dirty="0">
                <a:latin typeface="Times New Roman"/>
                <a:cs typeface="Times New Roman"/>
              </a:rPr>
              <a:t>esempio di unità di apprendimento</a:t>
            </a:r>
            <a:r>
              <a:rPr lang="it-IT" sz="2000" dirty="0">
                <a:latin typeface="Times New Roman"/>
                <a:cs typeface="Times New Roman"/>
              </a:rPr>
              <a:t>  che preveda l’inserimento del percorso formativo in attività didattiche inerenti l’</a:t>
            </a:r>
            <a:r>
              <a:rPr lang="it-IT" sz="2000" b="1" dirty="0">
                <a:latin typeface="Times New Roman"/>
                <a:cs typeface="Times New Roman"/>
              </a:rPr>
              <a:t>Educazione Civica</a:t>
            </a:r>
            <a:r>
              <a:rPr lang="it-IT" sz="2000" dirty="0">
                <a:latin typeface="Times New Roman"/>
                <a:cs typeface="Times New Roman"/>
              </a:rPr>
              <a:t>.</a:t>
            </a:r>
          </a:p>
          <a:p>
            <a:endParaRPr lang="it-IT" sz="2000" dirty="0">
              <a:latin typeface="Times New Roman"/>
              <a:cs typeface="Times New Roman"/>
            </a:endParaRPr>
          </a:p>
          <a:p>
            <a:r>
              <a:rPr lang="it-IT" sz="2000" dirty="0">
                <a:latin typeface="Times New Roman"/>
                <a:cs typeface="Times New Roman"/>
              </a:rPr>
              <a:t>Traguardo di competenza (allegato C del DM 35 del 22 Giugno 2020): “Adottare i comportamenti più adeguati per la tutela della sicurezza propria, degli altri e dell’ambiente in cui si vive, in condizioni ordinarie o straordinarie di pericolo, curando l’acquisizione di elementi formativi di base in materia di primo intervento e protezione civile”.</a:t>
            </a:r>
          </a:p>
          <a:p>
            <a:endParaRPr lang="it-IT" sz="2000" dirty="0">
              <a:latin typeface="Times New Roman"/>
              <a:cs typeface="Times New Roman"/>
            </a:endParaRPr>
          </a:p>
          <a:p>
            <a:r>
              <a:rPr lang="it-IT" sz="2000" dirty="0">
                <a:latin typeface="Times New Roman"/>
                <a:cs typeface="Times New Roman"/>
              </a:rPr>
              <a:t>Regione Lombardia, Deliberazione X/3228 del 06 Marzo 2015.   "Certificazione delle competenze in materia di salute e sicurezza nei percorsi scolastici e di istruzione e formazione professionale”. </a:t>
            </a:r>
          </a:p>
        </p:txBody>
      </p:sp>
      <p:pic>
        <p:nvPicPr>
          <p:cNvPr id="11280" name="Picture 16">
            <a:extLst>
              <a:ext uri="{FF2B5EF4-FFF2-40B4-BE49-F238E27FC236}">
                <a16:creationId xmlns:a16="http://schemas.microsoft.com/office/drawing/2014/main" id="{110800DA-5511-4054-9B68-EBB57BDD7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54000"/>
            <a:ext cx="6121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150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927412" y="6545786"/>
            <a:ext cx="6994340" cy="49701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05367" y="208379"/>
            <a:ext cx="0" cy="6337407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016" y="214729"/>
            <a:ext cx="8693736" cy="0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016" y="194849"/>
            <a:ext cx="0" cy="54725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9401" y="1723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2255" y="5695851"/>
            <a:ext cx="2085575" cy="950064"/>
            <a:chOff x="52727" y="5695851"/>
            <a:chExt cx="2085575" cy="950064"/>
          </a:xfrm>
        </p:grpSpPr>
        <p:sp>
          <p:nvSpPr>
            <p:cNvPr id="4" name="Freeform 3"/>
            <p:cNvSpPr/>
            <p:nvPr/>
          </p:nvSpPr>
          <p:spPr>
            <a:xfrm>
              <a:off x="359537" y="6099051"/>
              <a:ext cx="114592" cy="231896"/>
            </a:xfrm>
            <a:custGeom>
              <a:avLst/>
              <a:gdLst>
                <a:gd name="connsiteX0" fmla="*/ 35103 w 114592"/>
                <a:gd name="connsiteY0" fmla="*/ 121 h 231896"/>
                <a:gd name="connsiteX1" fmla="*/ 38278 w 114592"/>
                <a:gd name="connsiteY1" fmla="*/ 19171 h 231896"/>
                <a:gd name="connsiteX2" fmla="*/ 44628 w 114592"/>
                <a:gd name="connsiteY2" fmla="*/ 38221 h 231896"/>
                <a:gd name="connsiteX3" fmla="*/ 60503 w 114592"/>
                <a:gd name="connsiteY3" fmla="*/ 66796 h 231896"/>
                <a:gd name="connsiteX4" fmla="*/ 79553 w 114592"/>
                <a:gd name="connsiteY4" fmla="*/ 82671 h 231896"/>
                <a:gd name="connsiteX5" fmla="*/ 92253 w 114592"/>
                <a:gd name="connsiteY5" fmla="*/ 98546 h 231896"/>
                <a:gd name="connsiteX6" fmla="*/ 108128 w 114592"/>
                <a:gd name="connsiteY6" fmla="*/ 114421 h 231896"/>
                <a:gd name="connsiteX7" fmla="*/ 114478 w 114592"/>
                <a:gd name="connsiteY7" fmla="*/ 133471 h 231896"/>
                <a:gd name="connsiteX8" fmla="*/ 111303 w 114592"/>
                <a:gd name="connsiteY8" fmla="*/ 155696 h 231896"/>
                <a:gd name="connsiteX9" fmla="*/ 101778 w 114592"/>
                <a:gd name="connsiteY9" fmla="*/ 187446 h 231896"/>
                <a:gd name="connsiteX10" fmla="*/ 98603 w 114592"/>
                <a:gd name="connsiteY10" fmla="*/ 196971 h 231896"/>
                <a:gd name="connsiteX11" fmla="*/ 95428 w 114592"/>
                <a:gd name="connsiteY11" fmla="*/ 206496 h 231896"/>
                <a:gd name="connsiteX12" fmla="*/ 85903 w 114592"/>
                <a:gd name="connsiteY12" fmla="*/ 212846 h 231896"/>
                <a:gd name="connsiteX13" fmla="*/ 79553 w 114592"/>
                <a:gd name="connsiteY13" fmla="*/ 222371 h 231896"/>
                <a:gd name="connsiteX14" fmla="*/ 60503 w 114592"/>
                <a:gd name="connsiteY14" fmla="*/ 231896 h 231896"/>
                <a:gd name="connsiteX15" fmla="*/ 47803 w 114592"/>
                <a:gd name="connsiteY15" fmla="*/ 203321 h 231896"/>
                <a:gd name="connsiteX16" fmla="*/ 44628 w 114592"/>
                <a:gd name="connsiteY16" fmla="*/ 193796 h 231896"/>
                <a:gd name="connsiteX17" fmla="*/ 35103 w 114592"/>
                <a:gd name="connsiteY17" fmla="*/ 190621 h 231896"/>
                <a:gd name="connsiteX18" fmla="*/ 31928 w 114592"/>
                <a:gd name="connsiteY18" fmla="*/ 181096 h 231896"/>
                <a:gd name="connsiteX19" fmla="*/ 22403 w 114592"/>
                <a:gd name="connsiteY19" fmla="*/ 174746 h 231896"/>
                <a:gd name="connsiteX20" fmla="*/ 19228 w 114592"/>
                <a:gd name="connsiteY20" fmla="*/ 155696 h 231896"/>
                <a:gd name="connsiteX21" fmla="*/ 19228 w 114592"/>
                <a:gd name="connsiteY21" fmla="*/ 85846 h 231896"/>
                <a:gd name="connsiteX22" fmla="*/ 12878 w 114592"/>
                <a:gd name="connsiteY22" fmla="*/ 66796 h 231896"/>
                <a:gd name="connsiteX23" fmla="*/ 3353 w 114592"/>
                <a:gd name="connsiteY23" fmla="*/ 60446 h 231896"/>
                <a:gd name="connsiteX24" fmla="*/ 3353 w 114592"/>
                <a:gd name="connsiteY24" fmla="*/ 41396 h 231896"/>
                <a:gd name="connsiteX25" fmla="*/ 22403 w 114592"/>
                <a:gd name="connsiteY25" fmla="*/ 28696 h 231896"/>
                <a:gd name="connsiteX26" fmla="*/ 35103 w 114592"/>
                <a:gd name="connsiteY26" fmla="*/ 121 h 23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592" h="231896">
                  <a:moveTo>
                    <a:pt x="35103" y="121"/>
                  </a:moveTo>
                  <a:cubicBezTo>
                    <a:pt x="37749" y="-1467"/>
                    <a:pt x="36717" y="12926"/>
                    <a:pt x="38278" y="19171"/>
                  </a:cubicBezTo>
                  <a:cubicBezTo>
                    <a:pt x="39901" y="25665"/>
                    <a:pt x="42511" y="31871"/>
                    <a:pt x="44628" y="38221"/>
                  </a:cubicBezTo>
                  <a:cubicBezTo>
                    <a:pt x="47937" y="48147"/>
                    <a:pt x="51145" y="60558"/>
                    <a:pt x="60503" y="66796"/>
                  </a:cubicBezTo>
                  <a:cubicBezTo>
                    <a:pt x="73764" y="75637"/>
                    <a:pt x="67330" y="70448"/>
                    <a:pt x="79553" y="82671"/>
                  </a:cubicBezTo>
                  <a:cubicBezTo>
                    <a:pt x="85734" y="101214"/>
                    <a:pt x="77892" y="84185"/>
                    <a:pt x="92253" y="98546"/>
                  </a:cubicBezTo>
                  <a:cubicBezTo>
                    <a:pt x="113420" y="119713"/>
                    <a:pt x="82728" y="97488"/>
                    <a:pt x="108128" y="114421"/>
                  </a:cubicBezTo>
                  <a:cubicBezTo>
                    <a:pt x="110245" y="120771"/>
                    <a:pt x="115425" y="126845"/>
                    <a:pt x="114478" y="133471"/>
                  </a:cubicBezTo>
                  <a:cubicBezTo>
                    <a:pt x="113420" y="140879"/>
                    <a:pt x="112642" y="148333"/>
                    <a:pt x="111303" y="155696"/>
                  </a:cubicBezTo>
                  <a:cubicBezTo>
                    <a:pt x="109384" y="166253"/>
                    <a:pt x="105092" y="177505"/>
                    <a:pt x="101778" y="187446"/>
                  </a:cubicBezTo>
                  <a:lnTo>
                    <a:pt x="98603" y="196971"/>
                  </a:lnTo>
                  <a:cubicBezTo>
                    <a:pt x="97545" y="200146"/>
                    <a:pt x="98213" y="204640"/>
                    <a:pt x="95428" y="206496"/>
                  </a:cubicBezTo>
                  <a:lnTo>
                    <a:pt x="85903" y="212846"/>
                  </a:lnTo>
                  <a:cubicBezTo>
                    <a:pt x="83786" y="216021"/>
                    <a:pt x="82251" y="219673"/>
                    <a:pt x="79553" y="222371"/>
                  </a:cubicBezTo>
                  <a:cubicBezTo>
                    <a:pt x="73398" y="228526"/>
                    <a:pt x="68250" y="229314"/>
                    <a:pt x="60503" y="231896"/>
                  </a:cubicBezTo>
                  <a:cubicBezTo>
                    <a:pt x="50440" y="216802"/>
                    <a:pt x="55360" y="225991"/>
                    <a:pt x="47803" y="203321"/>
                  </a:cubicBezTo>
                  <a:cubicBezTo>
                    <a:pt x="46745" y="200146"/>
                    <a:pt x="47803" y="194854"/>
                    <a:pt x="44628" y="193796"/>
                  </a:cubicBezTo>
                  <a:lnTo>
                    <a:pt x="35103" y="190621"/>
                  </a:lnTo>
                  <a:cubicBezTo>
                    <a:pt x="34045" y="187446"/>
                    <a:pt x="34019" y="183709"/>
                    <a:pt x="31928" y="181096"/>
                  </a:cubicBezTo>
                  <a:cubicBezTo>
                    <a:pt x="29544" y="178116"/>
                    <a:pt x="24110" y="178159"/>
                    <a:pt x="22403" y="174746"/>
                  </a:cubicBezTo>
                  <a:cubicBezTo>
                    <a:pt x="19524" y="168988"/>
                    <a:pt x="20286" y="162046"/>
                    <a:pt x="19228" y="155696"/>
                  </a:cubicBezTo>
                  <a:cubicBezTo>
                    <a:pt x="21853" y="124196"/>
                    <a:pt x="24867" y="115922"/>
                    <a:pt x="19228" y="85846"/>
                  </a:cubicBezTo>
                  <a:cubicBezTo>
                    <a:pt x="17994" y="79267"/>
                    <a:pt x="18447" y="70509"/>
                    <a:pt x="12878" y="66796"/>
                  </a:cubicBezTo>
                  <a:lnTo>
                    <a:pt x="3353" y="60446"/>
                  </a:lnTo>
                  <a:cubicBezTo>
                    <a:pt x="1236" y="54096"/>
                    <a:pt x="-2997" y="47746"/>
                    <a:pt x="3353" y="41396"/>
                  </a:cubicBezTo>
                  <a:cubicBezTo>
                    <a:pt x="8749" y="36000"/>
                    <a:pt x="22403" y="28696"/>
                    <a:pt x="22403" y="28696"/>
                  </a:cubicBezTo>
                  <a:cubicBezTo>
                    <a:pt x="30413" y="16680"/>
                    <a:pt x="32457" y="1709"/>
                    <a:pt x="35103" y="121"/>
                  </a:cubicBezTo>
                  <a:close/>
                </a:path>
              </a:pathLst>
            </a:custGeom>
            <a:solidFill>
              <a:srgbClr val="FF0000"/>
            </a:solidFill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727" y="5695851"/>
              <a:ext cx="2085575" cy="950064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717" y="6093700"/>
            <a:ext cx="1281782" cy="44673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6499" y="6052988"/>
            <a:ext cx="1647353" cy="49279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7200" y="1482081"/>
            <a:ext cx="8229600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latin typeface="Times New Roman"/>
                <a:cs typeface="Times New Roman"/>
              </a:rPr>
              <a:t>Formazione CSSL e PCTO</a:t>
            </a:r>
          </a:p>
          <a:p>
            <a:pPr algn="ctr"/>
            <a:endParaRPr lang="it-IT" sz="2800" dirty="0">
              <a:latin typeface="Times New Roman"/>
              <a:cs typeface="Times New Roman"/>
            </a:endParaRPr>
          </a:p>
          <a:p>
            <a:r>
              <a:rPr lang="it-IT" sz="2800" dirty="0">
                <a:latin typeface="Times New Roman"/>
                <a:cs typeface="Times New Roman"/>
              </a:rPr>
              <a:t>Si evidenzia inoltre che la certificazione così ottenuta potrà essere inserita nelle convenzioni stipulate dagli istituti con i vari soggetti ospitanti gli studenti nei Percorsi per le Competenze Trasversali e l’Orientamento, lasciando al soggetto ospitante l’eventuale integrazione della formazione (per eventuali rischi specifici propri dell’attività lavorativa). </a:t>
            </a:r>
          </a:p>
        </p:txBody>
      </p:sp>
      <p:pic>
        <p:nvPicPr>
          <p:cNvPr id="12304" name="Picture 16">
            <a:extLst>
              <a:ext uri="{FF2B5EF4-FFF2-40B4-BE49-F238E27FC236}">
                <a16:creationId xmlns:a16="http://schemas.microsoft.com/office/drawing/2014/main" id="{5B2896AF-DD31-456F-B6E0-0D03D9B90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54000"/>
            <a:ext cx="6121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150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927412" y="6545786"/>
            <a:ext cx="6994340" cy="49701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05367" y="208379"/>
            <a:ext cx="0" cy="6337407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016" y="214729"/>
            <a:ext cx="8693736" cy="0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016" y="194849"/>
            <a:ext cx="0" cy="54725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9401" y="1723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2255" y="5695851"/>
            <a:ext cx="2085575" cy="950064"/>
            <a:chOff x="52727" y="5695851"/>
            <a:chExt cx="2085575" cy="950064"/>
          </a:xfrm>
        </p:grpSpPr>
        <p:sp>
          <p:nvSpPr>
            <p:cNvPr id="4" name="Freeform 3"/>
            <p:cNvSpPr/>
            <p:nvPr/>
          </p:nvSpPr>
          <p:spPr>
            <a:xfrm>
              <a:off x="359537" y="6099051"/>
              <a:ext cx="114592" cy="231896"/>
            </a:xfrm>
            <a:custGeom>
              <a:avLst/>
              <a:gdLst>
                <a:gd name="connsiteX0" fmla="*/ 35103 w 114592"/>
                <a:gd name="connsiteY0" fmla="*/ 121 h 231896"/>
                <a:gd name="connsiteX1" fmla="*/ 38278 w 114592"/>
                <a:gd name="connsiteY1" fmla="*/ 19171 h 231896"/>
                <a:gd name="connsiteX2" fmla="*/ 44628 w 114592"/>
                <a:gd name="connsiteY2" fmla="*/ 38221 h 231896"/>
                <a:gd name="connsiteX3" fmla="*/ 60503 w 114592"/>
                <a:gd name="connsiteY3" fmla="*/ 66796 h 231896"/>
                <a:gd name="connsiteX4" fmla="*/ 79553 w 114592"/>
                <a:gd name="connsiteY4" fmla="*/ 82671 h 231896"/>
                <a:gd name="connsiteX5" fmla="*/ 92253 w 114592"/>
                <a:gd name="connsiteY5" fmla="*/ 98546 h 231896"/>
                <a:gd name="connsiteX6" fmla="*/ 108128 w 114592"/>
                <a:gd name="connsiteY6" fmla="*/ 114421 h 231896"/>
                <a:gd name="connsiteX7" fmla="*/ 114478 w 114592"/>
                <a:gd name="connsiteY7" fmla="*/ 133471 h 231896"/>
                <a:gd name="connsiteX8" fmla="*/ 111303 w 114592"/>
                <a:gd name="connsiteY8" fmla="*/ 155696 h 231896"/>
                <a:gd name="connsiteX9" fmla="*/ 101778 w 114592"/>
                <a:gd name="connsiteY9" fmla="*/ 187446 h 231896"/>
                <a:gd name="connsiteX10" fmla="*/ 98603 w 114592"/>
                <a:gd name="connsiteY10" fmla="*/ 196971 h 231896"/>
                <a:gd name="connsiteX11" fmla="*/ 95428 w 114592"/>
                <a:gd name="connsiteY11" fmla="*/ 206496 h 231896"/>
                <a:gd name="connsiteX12" fmla="*/ 85903 w 114592"/>
                <a:gd name="connsiteY12" fmla="*/ 212846 h 231896"/>
                <a:gd name="connsiteX13" fmla="*/ 79553 w 114592"/>
                <a:gd name="connsiteY13" fmla="*/ 222371 h 231896"/>
                <a:gd name="connsiteX14" fmla="*/ 60503 w 114592"/>
                <a:gd name="connsiteY14" fmla="*/ 231896 h 231896"/>
                <a:gd name="connsiteX15" fmla="*/ 47803 w 114592"/>
                <a:gd name="connsiteY15" fmla="*/ 203321 h 231896"/>
                <a:gd name="connsiteX16" fmla="*/ 44628 w 114592"/>
                <a:gd name="connsiteY16" fmla="*/ 193796 h 231896"/>
                <a:gd name="connsiteX17" fmla="*/ 35103 w 114592"/>
                <a:gd name="connsiteY17" fmla="*/ 190621 h 231896"/>
                <a:gd name="connsiteX18" fmla="*/ 31928 w 114592"/>
                <a:gd name="connsiteY18" fmla="*/ 181096 h 231896"/>
                <a:gd name="connsiteX19" fmla="*/ 22403 w 114592"/>
                <a:gd name="connsiteY19" fmla="*/ 174746 h 231896"/>
                <a:gd name="connsiteX20" fmla="*/ 19228 w 114592"/>
                <a:gd name="connsiteY20" fmla="*/ 155696 h 231896"/>
                <a:gd name="connsiteX21" fmla="*/ 19228 w 114592"/>
                <a:gd name="connsiteY21" fmla="*/ 85846 h 231896"/>
                <a:gd name="connsiteX22" fmla="*/ 12878 w 114592"/>
                <a:gd name="connsiteY22" fmla="*/ 66796 h 231896"/>
                <a:gd name="connsiteX23" fmla="*/ 3353 w 114592"/>
                <a:gd name="connsiteY23" fmla="*/ 60446 h 231896"/>
                <a:gd name="connsiteX24" fmla="*/ 3353 w 114592"/>
                <a:gd name="connsiteY24" fmla="*/ 41396 h 231896"/>
                <a:gd name="connsiteX25" fmla="*/ 22403 w 114592"/>
                <a:gd name="connsiteY25" fmla="*/ 28696 h 231896"/>
                <a:gd name="connsiteX26" fmla="*/ 35103 w 114592"/>
                <a:gd name="connsiteY26" fmla="*/ 121 h 23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592" h="231896">
                  <a:moveTo>
                    <a:pt x="35103" y="121"/>
                  </a:moveTo>
                  <a:cubicBezTo>
                    <a:pt x="37749" y="-1467"/>
                    <a:pt x="36717" y="12926"/>
                    <a:pt x="38278" y="19171"/>
                  </a:cubicBezTo>
                  <a:cubicBezTo>
                    <a:pt x="39901" y="25665"/>
                    <a:pt x="42511" y="31871"/>
                    <a:pt x="44628" y="38221"/>
                  </a:cubicBezTo>
                  <a:cubicBezTo>
                    <a:pt x="47937" y="48147"/>
                    <a:pt x="51145" y="60558"/>
                    <a:pt x="60503" y="66796"/>
                  </a:cubicBezTo>
                  <a:cubicBezTo>
                    <a:pt x="73764" y="75637"/>
                    <a:pt x="67330" y="70448"/>
                    <a:pt x="79553" y="82671"/>
                  </a:cubicBezTo>
                  <a:cubicBezTo>
                    <a:pt x="85734" y="101214"/>
                    <a:pt x="77892" y="84185"/>
                    <a:pt x="92253" y="98546"/>
                  </a:cubicBezTo>
                  <a:cubicBezTo>
                    <a:pt x="113420" y="119713"/>
                    <a:pt x="82728" y="97488"/>
                    <a:pt x="108128" y="114421"/>
                  </a:cubicBezTo>
                  <a:cubicBezTo>
                    <a:pt x="110245" y="120771"/>
                    <a:pt x="115425" y="126845"/>
                    <a:pt x="114478" y="133471"/>
                  </a:cubicBezTo>
                  <a:cubicBezTo>
                    <a:pt x="113420" y="140879"/>
                    <a:pt x="112642" y="148333"/>
                    <a:pt x="111303" y="155696"/>
                  </a:cubicBezTo>
                  <a:cubicBezTo>
                    <a:pt x="109384" y="166253"/>
                    <a:pt x="105092" y="177505"/>
                    <a:pt x="101778" y="187446"/>
                  </a:cubicBezTo>
                  <a:lnTo>
                    <a:pt x="98603" y="196971"/>
                  </a:lnTo>
                  <a:cubicBezTo>
                    <a:pt x="97545" y="200146"/>
                    <a:pt x="98213" y="204640"/>
                    <a:pt x="95428" y="206496"/>
                  </a:cubicBezTo>
                  <a:lnTo>
                    <a:pt x="85903" y="212846"/>
                  </a:lnTo>
                  <a:cubicBezTo>
                    <a:pt x="83786" y="216021"/>
                    <a:pt x="82251" y="219673"/>
                    <a:pt x="79553" y="222371"/>
                  </a:cubicBezTo>
                  <a:cubicBezTo>
                    <a:pt x="73398" y="228526"/>
                    <a:pt x="68250" y="229314"/>
                    <a:pt x="60503" y="231896"/>
                  </a:cubicBezTo>
                  <a:cubicBezTo>
                    <a:pt x="50440" y="216802"/>
                    <a:pt x="55360" y="225991"/>
                    <a:pt x="47803" y="203321"/>
                  </a:cubicBezTo>
                  <a:cubicBezTo>
                    <a:pt x="46745" y="200146"/>
                    <a:pt x="47803" y="194854"/>
                    <a:pt x="44628" y="193796"/>
                  </a:cubicBezTo>
                  <a:lnTo>
                    <a:pt x="35103" y="190621"/>
                  </a:lnTo>
                  <a:cubicBezTo>
                    <a:pt x="34045" y="187446"/>
                    <a:pt x="34019" y="183709"/>
                    <a:pt x="31928" y="181096"/>
                  </a:cubicBezTo>
                  <a:cubicBezTo>
                    <a:pt x="29544" y="178116"/>
                    <a:pt x="24110" y="178159"/>
                    <a:pt x="22403" y="174746"/>
                  </a:cubicBezTo>
                  <a:cubicBezTo>
                    <a:pt x="19524" y="168988"/>
                    <a:pt x="20286" y="162046"/>
                    <a:pt x="19228" y="155696"/>
                  </a:cubicBezTo>
                  <a:cubicBezTo>
                    <a:pt x="21853" y="124196"/>
                    <a:pt x="24867" y="115922"/>
                    <a:pt x="19228" y="85846"/>
                  </a:cubicBezTo>
                  <a:cubicBezTo>
                    <a:pt x="17994" y="79267"/>
                    <a:pt x="18447" y="70509"/>
                    <a:pt x="12878" y="66796"/>
                  </a:cubicBezTo>
                  <a:lnTo>
                    <a:pt x="3353" y="60446"/>
                  </a:lnTo>
                  <a:cubicBezTo>
                    <a:pt x="1236" y="54096"/>
                    <a:pt x="-2997" y="47746"/>
                    <a:pt x="3353" y="41396"/>
                  </a:cubicBezTo>
                  <a:cubicBezTo>
                    <a:pt x="8749" y="36000"/>
                    <a:pt x="22403" y="28696"/>
                    <a:pt x="22403" y="28696"/>
                  </a:cubicBezTo>
                  <a:cubicBezTo>
                    <a:pt x="30413" y="16680"/>
                    <a:pt x="32457" y="1709"/>
                    <a:pt x="35103" y="121"/>
                  </a:cubicBezTo>
                  <a:close/>
                </a:path>
              </a:pathLst>
            </a:custGeom>
            <a:solidFill>
              <a:srgbClr val="FF0000"/>
            </a:solidFill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727" y="5695851"/>
              <a:ext cx="2085575" cy="950064"/>
            </a:xfrm>
            <a:prstGeom prst="rect">
              <a:avLst/>
            </a:prstGeom>
          </p:spPr>
        </p:pic>
      </p:grp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809938"/>
              </p:ext>
            </p:extLst>
          </p:nvPr>
        </p:nvGraphicFramePr>
        <p:xfrm>
          <a:off x="2347476" y="453635"/>
          <a:ext cx="6410480" cy="5247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1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3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76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Percorso attuale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Nuovo percorso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467"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/>
                          <a:cs typeface="Times New Roman"/>
                        </a:rPr>
                        <a:t>Durata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8 ore:</a:t>
                      </a:r>
                    </a:p>
                    <a:p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4 ore formazione generale</a:t>
                      </a:r>
                    </a:p>
                    <a:p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4 ore formazione specifica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b="1" dirty="0">
                          <a:latin typeface="Times New Roman"/>
                          <a:cs typeface="Times New Roman"/>
                        </a:rPr>
                        <a:t>12 ore</a:t>
                      </a:r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:</a:t>
                      </a:r>
                    </a:p>
                    <a:p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4 ore formazione generale</a:t>
                      </a:r>
                    </a:p>
                    <a:p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lang="it-IT" sz="1000" baseline="0" dirty="0">
                          <a:latin typeface="Times New Roman"/>
                          <a:cs typeface="Times New Roman"/>
                        </a:rPr>
                        <a:t> ore formazione specifica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769"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/>
                          <a:cs typeface="Times New Roman"/>
                        </a:rPr>
                        <a:t>Destinatari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Classi Seconde-Terze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baseline="0" dirty="0">
                          <a:latin typeface="Times New Roman"/>
                          <a:cs typeface="Times New Roman"/>
                        </a:rPr>
                        <a:t>Classi Prime</a:t>
                      </a:r>
                      <a:endParaRPr lang="it-IT" sz="1000" b="1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7394"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/>
                          <a:cs typeface="Times New Roman"/>
                        </a:rPr>
                        <a:t>Argomenti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Argomenti:</a:t>
                      </a:r>
                    </a:p>
                    <a:p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Formazione Generale</a:t>
                      </a:r>
                    </a:p>
                    <a:p>
                      <a:r>
                        <a:rPr lang="it-IT" sz="1000" baseline="0" dirty="0">
                          <a:latin typeface="Times New Roman"/>
                          <a:cs typeface="Times New Roman"/>
                        </a:rPr>
                        <a:t>Formazione Specifica</a:t>
                      </a:r>
                    </a:p>
                    <a:p>
                      <a:endParaRPr lang="it-IT" sz="1000" baseline="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Argomenti:</a:t>
                      </a:r>
                    </a:p>
                    <a:p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Formazione Generale</a:t>
                      </a:r>
                    </a:p>
                    <a:p>
                      <a:r>
                        <a:rPr lang="it-IT" sz="1000" baseline="0" dirty="0">
                          <a:latin typeface="Times New Roman"/>
                          <a:cs typeface="Times New Roman"/>
                        </a:rPr>
                        <a:t>Formazione Specifica</a:t>
                      </a:r>
                      <a:endParaRPr lang="it-IT" sz="1000" dirty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Inseriti momenti di formazione denominati “</a:t>
                      </a:r>
                      <a:r>
                        <a:rPr lang="it-IT" sz="1000" b="1" dirty="0">
                          <a:latin typeface="Times New Roman"/>
                          <a:cs typeface="Times New Roman"/>
                        </a:rPr>
                        <a:t>istituto-specifici</a:t>
                      </a:r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” dove poter presentare in relazione alle singole identità di ciascun istituto: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rischi specifici,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norme di comportamento in situazioni di emergenza,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procedure di esodo,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norme di utilizzo di laboratori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it-IT" sz="1000" baseline="0" dirty="0">
                        <a:latin typeface="Times New Roman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000" b="1" baseline="0" dirty="0">
                          <a:latin typeface="Times New Roman"/>
                          <a:cs typeface="Times New Roman"/>
                        </a:rPr>
                        <a:t>Percorsi personalizzabili per alunni BES/DA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208"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/>
                          <a:cs typeface="Times New Roman"/>
                        </a:rPr>
                        <a:t>Verifica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Domande</a:t>
                      </a:r>
                      <a:r>
                        <a:rPr lang="it-IT" sz="1000" baseline="0" dirty="0">
                          <a:latin typeface="Times New Roman"/>
                          <a:cs typeface="Times New Roman"/>
                        </a:rPr>
                        <a:t> di (auto)verifica</a:t>
                      </a:r>
                      <a:endParaRPr lang="it-IT" sz="1000" dirty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Test</a:t>
                      </a:r>
                      <a:r>
                        <a:rPr lang="it-IT" sz="1000" baseline="0" dirty="0">
                          <a:latin typeface="Times New Roman"/>
                          <a:cs typeface="Times New Roman"/>
                        </a:rPr>
                        <a:t> su piattaforma CSSL</a:t>
                      </a:r>
                    </a:p>
                    <a:p>
                      <a:r>
                        <a:rPr lang="it-IT" sz="1000" baseline="0" dirty="0">
                          <a:latin typeface="Times New Roman"/>
                          <a:cs typeface="Times New Roman"/>
                        </a:rPr>
                        <a:t>Set di 80 domande</a:t>
                      </a:r>
                      <a:endParaRPr lang="it-IT" sz="1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Incremento</a:t>
                      </a:r>
                      <a:r>
                        <a:rPr lang="it-IT" sz="1000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materiale didattico.</a:t>
                      </a:r>
                    </a:p>
                    <a:p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Test su piattaforma CSSL</a:t>
                      </a:r>
                    </a:p>
                    <a:p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Set di </a:t>
                      </a:r>
                      <a:r>
                        <a:rPr lang="it-IT" sz="1000" b="1" dirty="0">
                          <a:latin typeface="Times New Roman"/>
                          <a:cs typeface="Times New Roman"/>
                        </a:rPr>
                        <a:t>200</a:t>
                      </a:r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 domande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467"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/>
                          <a:cs typeface="Times New Roman"/>
                        </a:rPr>
                        <a:t>Educazione Civica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0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Il percorso di formazione può essere inserito nelle</a:t>
                      </a:r>
                      <a:r>
                        <a:rPr lang="it-IT" sz="1000" baseline="0" dirty="0">
                          <a:latin typeface="Times New Roman"/>
                          <a:cs typeface="Times New Roman"/>
                        </a:rPr>
                        <a:t> attività didattiche afferenti all’insegnamento dell’Educazione Civica. </a:t>
                      </a:r>
                      <a:endParaRPr lang="it-IT" sz="1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208"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Times New Roman"/>
                          <a:cs typeface="Times New Roman"/>
                        </a:rPr>
                        <a:t>PCTO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>
                          <a:latin typeface="Times New Roman"/>
                          <a:cs typeface="Times New Roman"/>
                        </a:rPr>
                        <a:t>Specificare nella convenzione con l’azienda ospitante i contenuti della formazione, in modo che l’azienda possa provvedere ad una eventuale integrazione della formazione specifica.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717" y="6093700"/>
            <a:ext cx="1281782" cy="44673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6499" y="6052988"/>
            <a:ext cx="1647353" cy="49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331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927412" y="6545786"/>
            <a:ext cx="6994340" cy="49701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05367" y="208379"/>
            <a:ext cx="0" cy="6337407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016" y="214729"/>
            <a:ext cx="8693736" cy="0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016" y="194849"/>
            <a:ext cx="0" cy="54725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9401" y="1723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2255" y="5695851"/>
            <a:ext cx="2085575" cy="950064"/>
            <a:chOff x="52727" y="5695851"/>
            <a:chExt cx="2085575" cy="950064"/>
          </a:xfrm>
        </p:grpSpPr>
        <p:sp>
          <p:nvSpPr>
            <p:cNvPr id="4" name="Freeform 3"/>
            <p:cNvSpPr/>
            <p:nvPr/>
          </p:nvSpPr>
          <p:spPr>
            <a:xfrm>
              <a:off x="359537" y="6099051"/>
              <a:ext cx="114592" cy="231896"/>
            </a:xfrm>
            <a:custGeom>
              <a:avLst/>
              <a:gdLst>
                <a:gd name="connsiteX0" fmla="*/ 35103 w 114592"/>
                <a:gd name="connsiteY0" fmla="*/ 121 h 231896"/>
                <a:gd name="connsiteX1" fmla="*/ 38278 w 114592"/>
                <a:gd name="connsiteY1" fmla="*/ 19171 h 231896"/>
                <a:gd name="connsiteX2" fmla="*/ 44628 w 114592"/>
                <a:gd name="connsiteY2" fmla="*/ 38221 h 231896"/>
                <a:gd name="connsiteX3" fmla="*/ 60503 w 114592"/>
                <a:gd name="connsiteY3" fmla="*/ 66796 h 231896"/>
                <a:gd name="connsiteX4" fmla="*/ 79553 w 114592"/>
                <a:gd name="connsiteY4" fmla="*/ 82671 h 231896"/>
                <a:gd name="connsiteX5" fmla="*/ 92253 w 114592"/>
                <a:gd name="connsiteY5" fmla="*/ 98546 h 231896"/>
                <a:gd name="connsiteX6" fmla="*/ 108128 w 114592"/>
                <a:gd name="connsiteY6" fmla="*/ 114421 h 231896"/>
                <a:gd name="connsiteX7" fmla="*/ 114478 w 114592"/>
                <a:gd name="connsiteY7" fmla="*/ 133471 h 231896"/>
                <a:gd name="connsiteX8" fmla="*/ 111303 w 114592"/>
                <a:gd name="connsiteY8" fmla="*/ 155696 h 231896"/>
                <a:gd name="connsiteX9" fmla="*/ 101778 w 114592"/>
                <a:gd name="connsiteY9" fmla="*/ 187446 h 231896"/>
                <a:gd name="connsiteX10" fmla="*/ 98603 w 114592"/>
                <a:gd name="connsiteY10" fmla="*/ 196971 h 231896"/>
                <a:gd name="connsiteX11" fmla="*/ 95428 w 114592"/>
                <a:gd name="connsiteY11" fmla="*/ 206496 h 231896"/>
                <a:gd name="connsiteX12" fmla="*/ 85903 w 114592"/>
                <a:gd name="connsiteY12" fmla="*/ 212846 h 231896"/>
                <a:gd name="connsiteX13" fmla="*/ 79553 w 114592"/>
                <a:gd name="connsiteY13" fmla="*/ 222371 h 231896"/>
                <a:gd name="connsiteX14" fmla="*/ 60503 w 114592"/>
                <a:gd name="connsiteY14" fmla="*/ 231896 h 231896"/>
                <a:gd name="connsiteX15" fmla="*/ 47803 w 114592"/>
                <a:gd name="connsiteY15" fmla="*/ 203321 h 231896"/>
                <a:gd name="connsiteX16" fmla="*/ 44628 w 114592"/>
                <a:gd name="connsiteY16" fmla="*/ 193796 h 231896"/>
                <a:gd name="connsiteX17" fmla="*/ 35103 w 114592"/>
                <a:gd name="connsiteY17" fmla="*/ 190621 h 231896"/>
                <a:gd name="connsiteX18" fmla="*/ 31928 w 114592"/>
                <a:gd name="connsiteY18" fmla="*/ 181096 h 231896"/>
                <a:gd name="connsiteX19" fmla="*/ 22403 w 114592"/>
                <a:gd name="connsiteY19" fmla="*/ 174746 h 231896"/>
                <a:gd name="connsiteX20" fmla="*/ 19228 w 114592"/>
                <a:gd name="connsiteY20" fmla="*/ 155696 h 231896"/>
                <a:gd name="connsiteX21" fmla="*/ 19228 w 114592"/>
                <a:gd name="connsiteY21" fmla="*/ 85846 h 231896"/>
                <a:gd name="connsiteX22" fmla="*/ 12878 w 114592"/>
                <a:gd name="connsiteY22" fmla="*/ 66796 h 231896"/>
                <a:gd name="connsiteX23" fmla="*/ 3353 w 114592"/>
                <a:gd name="connsiteY23" fmla="*/ 60446 h 231896"/>
                <a:gd name="connsiteX24" fmla="*/ 3353 w 114592"/>
                <a:gd name="connsiteY24" fmla="*/ 41396 h 231896"/>
                <a:gd name="connsiteX25" fmla="*/ 22403 w 114592"/>
                <a:gd name="connsiteY25" fmla="*/ 28696 h 231896"/>
                <a:gd name="connsiteX26" fmla="*/ 35103 w 114592"/>
                <a:gd name="connsiteY26" fmla="*/ 121 h 23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592" h="231896">
                  <a:moveTo>
                    <a:pt x="35103" y="121"/>
                  </a:moveTo>
                  <a:cubicBezTo>
                    <a:pt x="37749" y="-1467"/>
                    <a:pt x="36717" y="12926"/>
                    <a:pt x="38278" y="19171"/>
                  </a:cubicBezTo>
                  <a:cubicBezTo>
                    <a:pt x="39901" y="25665"/>
                    <a:pt x="42511" y="31871"/>
                    <a:pt x="44628" y="38221"/>
                  </a:cubicBezTo>
                  <a:cubicBezTo>
                    <a:pt x="47937" y="48147"/>
                    <a:pt x="51145" y="60558"/>
                    <a:pt x="60503" y="66796"/>
                  </a:cubicBezTo>
                  <a:cubicBezTo>
                    <a:pt x="73764" y="75637"/>
                    <a:pt x="67330" y="70448"/>
                    <a:pt x="79553" y="82671"/>
                  </a:cubicBezTo>
                  <a:cubicBezTo>
                    <a:pt x="85734" y="101214"/>
                    <a:pt x="77892" y="84185"/>
                    <a:pt x="92253" y="98546"/>
                  </a:cubicBezTo>
                  <a:cubicBezTo>
                    <a:pt x="113420" y="119713"/>
                    <a:pt x="82728" y="97488"/>
                    <a:pt x="108128" y="114421"/>
                  </a:cubicBezTo>
                  <a:cubicBezTo>
                    <a:pt x="110245" y="120771"/>
                    <a:pt x="115425" y="126845"/>
                    <a:pt x="114478" y="133471"/>
                  </a:cubicBezTo>
                  <a:cubicBezTo>
                    <a:pt x="113420" y="140879"/>
                    <a:pt x="112642" y="148333"/>
                    <a:pt x="111303" y="155696"/>
                  </a:cubicBezTo>
                  <a:cubicBezTo>
                    <a:pt x="109384" y="166253"/>
                    <a:pt x="105092" y="177505"/>
                    <a:pt x="101778" y="187446"/>
                  </a:cubicBezTo>
                  <a:lnTo>
                    <a:pt x="98603" y="196971"/>
                  </a:lnTo>
                  <a:cubicBezTo>
                    <a:pt x="97545" y="200146"/>
                    <a:pt x="98213" y="204640"/>
                    <a:pt x="95428" y="206496"/>
                  </a:cubicBezTo>
                  <a:lnTo>
                    <a:pt x="85903" y="212846"/>
                  </a:lnTo>
                  <a:cubicBezTo>
                    <a:pt x="83786" y="216021"/>
                    <a:pt x="82251" y="219673"/>
                    <a:pt x="79553" y="222371"/>
                  </a:cubicBezTo>
                  <a:cubicBezTo>
                    <a:pt x="73398" y="228526"/>
                    <a:pt x="68250" y="229314"/>
                    <a:pt x="60503" y="231896"/>
                  </a:cubicBezTo>
                  <a:cubicBezTo>
                    <a:pt x="50440" y="216802"/>
                    <a:pt x="55360" y="225991"/>
                    <a:pt x="47803" y="203321"/>
                  </a:cubicBezTo>
                  <a:cubicBezTo>
                    <a:pt x="46745" y="200146"/>
                    <a:pt x="47803" y="194854"/>
                    <a:pt x="44628" y="193796"/>
                  </a:cubicBezTo>
                  <a:lnTo>
                    <a:pt x="35103" y="190621"/>
                  </a:lnTo>
                  <a:cubicBezTo>
                    <a:pt x="34045" y="187446"/>
                    <a:pt x="34019" y="183709"/>
                    <a:pt x="31928" y="181096"/>
                  </a:cubicBezTo>
                  <a:cubicBezTo>
                    <a:pt x="29544" y="178116"/>
                    <a:pt x="24110" y="178159"/>
                    <a:pt x="22403" y="174746"/>
                  </a:cubicBezTo>
                  <a:cubicBezTo>
                    <a:pt x="19524" y="168988"/>
                    <a:pt x="20286" y="162046"/>
                    <a:pt x="19228" y="155696"/>
                  </a:cubicBezTo>
                  <a:cubicBezTo>
                    <a:pt x="21853" y="124196"/>
                    <a:pt x="24867" y="115922"/>
                    <a:pt x="19228" y="85846"/>
                  </a:cubicBezTo>
                  <a:cubicBezTo>
                    <a:pt x="17994" y="79267"/>
                    <a:pt x="18447" y="70509"/>
                    <a:pt x="12878" y="66796"/>
                  </a:cubicBezTo>
                  <a:lnTo>
                    <a:pt x="3353" y="60446"/>
                  </a:lnTo>
                  <a:cubicBezTo>
                    <a:pt x="1236" y="54096"/>
                    <a:pt x="-2997" y="47746"/>
                    <a:pt x="3353" y="41396"/>
                  </a:cubicBezTo>
                  <a:cubicBezTo>
                    <a:pt x="8749" y="36000"/>
                    <a:pt x="22403" y="28696"/>
                    <a:pt x="22403" y="28696"/>
                  </a:cubicBezTo>
                  <a:cubicBezTo>
                    <a:pt x="30413" y="16680"/>
                    <a:pt x="32457" y="1709"/>
                    <a:pt x="35103" y="121"/>
                  </a:cubicBezTo>
                  <a:close/>
                </a:path>
              </a:pathLst>
            </a:custGeom>
            <a:solidFill>
              <a:srgbClr val="FF0000"/>
            </a:solidFill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727" y="5695851"/>
              <a:ext cx="2085575" cy="950064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3917959" y="1456525"/>
            <a:ext cx="181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7" name="TextBox 16"/>
          <p:cNvSpPr txBox="1"/>
          <p:nvPr/>
        </p:nvSpPr>
        <p:spPr>
          <a:xfrm>
            <a:off x="1775178" y="323350"/>
            <a:ext cx="596266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/>
                <a:cs typeface="Times New Roman"/>
              </a:rPr>
              <a:t>Nuovo percorso di formazione studenti equiparati a lavoratore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75178" y="884091"/>
            <a:ext cx="271678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it-IT" sz="1000" b="1" dirty="0">
                <a:latin typeface="Times New Roman"/>
                <a:cs typeface="Times New Roman"/>
              </a:rPr>
              <a:t>FORMAZIONE GENERALE</a:t>
            </a:r>
          </a:p>
          <a:p>
            <a:pPr algn="just"/>
            <a:r>
              <a:rPr lang="it-IT" sz="900" dirty="0">
                <a:latin typeface="Times New Roman"/>
                <a:cs typeface="Times New Roman"/>
              </a:rPr>
              <a:t>Durata: 4 ore</a:t>
            </a:r>
          </a:p>
          <a:p>
            <a:pPr algn="just"/>
            <a:r>
              <a:rPr lang="it-IT" sz="900" dirty="0">
                <a:latin typeface="Times New Roman"/>
                <a:cs typeface="Times New Roman"/>
              </a:rPr>
              <a:t>Percorso didattico personalizzabile  per alunni BES/DA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42391" y="884091"/>
            <a:ext cx="2795452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000" b="1" dirty="0">
                <a:latin typeface="Times New Roman"/>
                <a:cs typeface="Times New Roman"/>
              </a:rPr>
              <a:t>FORMAZIONE SPECIFICA</a:t>
            </a:r>
          </a:p>
          <a:p>
            <a:pPr algn="just"/>
            <a:r>
              <a:rPr lang="it-IT" sz="900" dirty="0">
                <a:latin typeface="Times New Roman"/>
                <a:cs typeface="Times New Roman"/>
              </a:rPr>
              <a:t>Durata: 8 ore</a:t>
            </a:r>
          </a:p>
          <a:p>
            <a:pPr algn="just"/>
            <a:r>
              <a:rPr lang="it-IT" sz="900" dirty="0">
                <a:latin typeface="Times New Roman"/>
                <a:cs typeface="Times New Roman"/>
              </a:rPr>
              <a:t>Percorso didattico personalizzabile  per alunni BES/DA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25192" y="3003227"/>
            <a:ext cx="2644282" cy="44538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100" dirty="0">
                <a:latin typeface="Times New Roman"/>
                <a:cs typeface="Times New Roman"/>
              </a:rPr>
              <a:t>Esistono altri rischi specifici </a:t>
            </a:r>
            <a:r>
              <a:rPr lang="it-IT" sz="1100" b="1" dirty="0">
                <a:latin typeface="Times New Roman"/>
                <a:cs typeface="Times New Roman"/>
              </a:rPr>
              <a:t>a scuola</a:t>
            </a:r>
            <a:r>
              <a:rPr lang="it-IT" sz="1100" dirty="0">
                <a:latin typeface="Times New Roman"/>
                <a:cs typeface="Times New Roman"/>
              </a:rPr>
              <a:t> </a:t>
            </a:r>
          </a:p>
          <a:p>
            <a:pPr algn="just"/>
            <a:r>
              <a:rPr lang="it-IT" sz="1100" dirty="0">
                <a:latin typeface="Times New Roman"/>
                <a:cs typeface="Times New Roman"/>
              </a:rPr>
              <a:t>caratterizzanti particolari percorsi di studio?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71853" y="1927982"/>
            <a:ext cx="1156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Test + Attestato</a:t>
            </a:r>
          </a:p>
        </p:txBody>
      </p:sp>
      <p:pic>
        <p:nvPicPr>
          <p:cNvPr id="22" name="Picture 21" descr="de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206" y="2208965"/>
            <a:ext cx="895472" cy="31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/>
          <p:cNvCxnSpPr/>
          <p:nvPr/>
        </p:nvCxnSpPr>
        <p:spPr>
          <a:xfrm>
            <a:off x="4434415" y="1491663"/>
            <a:ext cx="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8" idx="3"/>
            <a:endCxn id="19" idx="1"/>
          </p:cNvCxnSpPr>
          <p:nvPr/>
        </p:nvCxnSpPr>
        <p:spPr>
          <a:xfrm>
            <a:off x="4491961" y="1145701"/>
            <a:ext cx="450430" cy="0"/>
          </a:xfrm>
          <a:prstGeom prst="line">
            <a:avLst/>
          </a:prstGeom>
          <a:ln w="12700" cmpd="sng">
            <a:solidFill>
              <a:srgbClr val="00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751362" y="1145701"/>
            <a:ext cx="0" cy="691926"/>
          </a:xfrm>
          <a:prstGeom prst="line">
            <a:avLst/>
          </a:prstGeom>
          <a:ln w="12700" cmpd="sng">
            <a:solidFill>
              <a:srgbClr val="00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826905" y="1843276"/>
            <a:ext cx="1840855" cy="81411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TextBox 26"/>
          <p:cNvSpPr txBox="1"/>
          <p:nvPr/>
        </p:nvSpPr>
        <p:spPr>
          <a:xfrm>
            <a:off x="1903468" y="3090491"/>
            <a:ext cx="408652" cy="27699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it-IT" sz="1200" b="1" dirty="0">
                <a:latin typeface="Times New Roman"/>
                <a:cs typeface="Times New Roman"/>
              </a:rPr>
              <a:t>NO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44026" y="3480839"/>
            <a:ext cx="2491558" cy="70788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Times New Roman"/>
                <a:cs typeface="Times New Roman"/>
              </a:rPr>
              <a:t>Il percorso di formazione dovrà essere integrato solo con questi specifici rischi la cui certificazione è a cura del Dirigente Scolastico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2312120" y="3225918"/>
            <a:ext cx="1113072" cy="1"/>
          </a:xfrm>
          <a:prstGeom prst="line">
            <a:avLst/>
          </a:prstGeom>
          <a:ln w="12700" cmpd="sng">
            <a:solidFill>
              <a:srgbClr val="00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78734" y="3473621"/>
            <a:ext cx="2093943" cy="163121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000" dirty="0">
                <a:latin typeface="Times New Roman"/>
                <a:cs typeface="Times New Roman"/>
              </a:rPr>
              <a:t>Il percorso di formazione è completo.</a:t>
            </a:r>
          </a:p>
          <a:p>
            <a:pPr algn="just"/>
            <a:r>
              <a:rPr lang="it-IT" sz="1000" dirty="0">
                <a:latin typeface="Times New Roman"/>
                <a:cs typeface="Times New Roman"/>
              </a:rPr>
              <a:t>Il Dirigente Scolastico ha assolto l’obbligo di formazione per studenti equiparati a lavoratore in ambito scolastico.</a:t>
            </a:r>
          </a:p>
          <a:p>
            <a:pPr algn="just"/>
            <a:r>
              <a:rPr lang="it-IT" sz="1000" b="1" dirty="0">
                <a:latin typeface="Times New Roman"/>
                <a:cs typeface="Times New Roman"/>
              </a:rPr>
              <a:t>Il</a:t>
            </a:r>
            <a:r>
              <a:rPr lang="it-IT" sz="1000" dirty="0">
                <a:latin typeface="Times New Roman"/>
                <a:cs typeface="Times New Roman"/>
              </a:rPr>
              <a:t> </a:t>
            </a:r>
            <a:r>
              <a:rPr lang="it-IT" sz="1000" b="1" dirty="0">
                <a:latin typeface="Times New Roman"/>
                <a:cs typeface="Times New Roman"/>
              </a:rPr>
              <a:t>certificato, rilasciato in automatico  dalla piattaforma CSSL</a:t>
            </a:r>
            <a:r>
              <a:rPr lang="it-IT" sz="1000" dirty="0">
                <a:latin typeface="Times New Roman"/>
                <a:cs typeface="Times New Roman"/>
              </a:rPr>
              <a:t>, </a:t>
            </a:r>
            <a:r>
              <a:rPr lang="it-IT" sz="1000" b="1" dirty="0">
                <a:latin typeface="Times New Roman"/>
                <a:cs typeface="Times New Roman"/>
              </a:rPr>
              <a:t>firmato dal DS e protocollato</a:t>
            </a:r>
            <a:r>
              <a:rPr lang="it-IT" sz="1000" dirty="0">
                <a:latin typeface="Times New Roman"/>
                <a:cs typeface="Times New Roman"/>
              </a:rPr>
              <a:t>, </a:t>
            </a:r>
            <a:r>
              <a:rPr lang="it-IT" sz="1000" b="1" dirty="0">
                <a:latin typeface="Times New Roman"/>
                <a:cs typeface="Times New Roman"/>
              </a:rPr>
              <a:t>attesta questa formazione.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891800" y="3087418"/>
            <a:ext cx="324699" cy="276999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it-IT" sz="1200" b="1" dirty="0">
                <a:latin typeface="Times New Roman"/>
                <a:cs typeface="Times New Roman"/>
              </a:rPr>
              <a:t>SI</a:t>
            </a:r>
          </a:p>
        </p:txBody>
      </p:sp>
      <p:cxnSp>
        <p:nvCxnSpPr>
          <p:cNvPr id="32" name="Straight Connector 31"/>
          <p:cNvCxnSpPr>
            <a:stCxn id="26" idx="2"/>
            <a:endCxn id="20" idx="0"/>
          </p:cNvCxnSpPr>
          <p:nvPr/>
        </p:nvCxnSpPr>
        <p:spPr>
          <a:xfrm>
            <a:off x="4747333" y="2657390"/>
            <a:ext cx="0" cy="345837"/>
          </a:xfrm>
          <a:prstGeom prst="line">
            <a:avLst/>
          </a:prstGeom>
          <a:ln w="12700" cmpd="sng">
            <a:solidFill>
              <a:srgbClr val="00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0" idx="3"/>
            <a:endCxn id="31" idx="1"/>
          </p:cNvCxnSpPr>
          <p:nvPr/>
        </p:nvCxnSpPr>
        <p:spPr>
          <a:xfrm>
            <a:off x="6069474" y="3225918"/>
            <a:ext cx="822326" cy="0"/>
          </a:xfrm>
          <a:prstGeom prst="line">
            <a:avLst/>
          </a:prstGeom>
          <a:ln w="12700" cmpd="sng">
            <a:solidFill>
              <a:srgbClr val="00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44026" y="4424032"/>
            <a:ext cx="2491558" cy="147732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000" dirty="0">
                <a:latin typeface="Times New Roman"/>
                <a:cs typeface="Times New Roman"/>
              </a:rPr>
              <a:t>Ora il percorso di formazione è completo.</a:t>
            </a:r>
          </a:p>
          <a:p>
            <a:pPr algn="just"/>
            <a:r>
              <a:rPr lang="it-IT" sz="1000" dirty="0">
                <a:latin typeface="Times New Roman"/>
                <a:cs typeface="Times New Roman"/>
              </a:rPr>
              <a:t>Il Dirigente Scolastico ha assolto l’obbligo di formazione per studenti equiparati a lavoratore in ambito scolastico.</a:t>
            </a:r>
          </a:p>
          <a:p>
            <a:pPr algn="just"/>
            <a:r>
              <a:rPr lang="it-IT" sz="1000" b="1" dirty="0">
                <a:latin typeface="Times New Roman"/>
                <a:cs typeface="Times New Roman"/>
              </a:rPr>
              <a:t>Il</a:t>
            </a:r>
            <a:r>
              <a:rPr lang="it-IT" sz="1000" dirty="0">
                <a:latin typeface="Times New Roman"/>
                <a:cs typeface="Times New Roman"/>
              </a:rPr>
              <a:t> </a:t>
            </a:r>
            <a:r>
              <a:rPr lang="it-IT" sz="1000" b="1" dirty="0">
                <a:latin typeface="Times New Roman"/>
                <a:cs typeface="Times New Roman"/>
              </a:rPr>
              <a:t>certificato, rilasciato in automatico dalla piattaforma CSSL</a:t>
            </a:r>
            <a:r>
              <a:rPr lang="it-IT" sz="1000" dirty="0">
                <a:latin typeface="Times New Roman"/>
                <a:cs typeface="Times New Roman"/>
              </a:rPr>
              <a:t>, </a:t>
            </a:r>
            <a:r>
              <a:rPr lang="it-IT" sz="1000" b="1" dirty="0">
                <a:latin typeface="Times New Roman"/>
                <a:cs typeface="Times New Roman"/>
              </a:rPr>
              <a:t>firmato dal DS e protocollato, integrato con la certificazione della formazione aggiuntiva attesta questa formazione.</a:t>
            </a:r>
          </a:p>
        </p:txBody>
      </p:sp>
      <p:cxnSp>
        <p:nvCxnSpPr>
          <p:cNvPr id="35" name="Elbow Connector 34"/>
          <p:cNvCxnSpPr>
            <a:stCxn id="27" idx="1"/>
          </p:cNvCxnSpPr>
          <p:nvPr/>
        </p:nvCxnSpPr>
        <p:spPr>
          <a:xfrm rot="10800000" flipV="1">
            <a:off x="1060824" y="3228990"/>
            <a:ext cx="842645" cy="905501"/>
          </a:xfrm>
          <a:prstGeom prst="bentConnector3">
            <a:avLst>
              <a:gd name="adj1" fmla="val 126682"/>
            </a:avLst>
          </a:prstGeom>
          <a:ln w="12700" cmpd="sng">
            <a:solidFill>
              <a:srgbClr val="00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31" idx="3"/>
            <a:endCxn id="28" idx="3"/>
          </p:cNvCxnSpPr>
          <p:nvPr/>
        </p:nvCxnSpPr>
        <p:spPr>
          <a:xfrm>
            <a:off x="7216499" y="3225918"/>
            <a:ext cx="1419085" cy="608864"/>
          </a:xfrm>
          <a:prstGeom prst="bentConnector3">
            <a:avLst>
              <a:gd name="adj1" fmla="val 115844"/>
            </a:avLst>
          </a:prstGeom>
          <a:ln w="12700" cmpd="sng">
            <a:solidFill>
              <a:srgbClr val="00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8" idx="2"/>
            <a:endCxn id="34" idx="0"/>
          </p:cNvCxnSpPr>
          <p:nvPr/>
        </p:nvCxnSpPr>
        <p:spPr>
          <a:xfrm>
            <a:off x="7389805" y="4188725"/>
            <a:ext cx="0" cy="235307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312120" y="5439694"/>
            <a:ext cx="3510752" cy="892552"/>
          </a:xfrm>
          <a:prstGeom prst="rect">
            <a:avLst/>
          </a:prstGeom>
          <a:noFill/>
          <a:ln w="28575" cmpd="sng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rgbClr val="008000"/>
                </a:solidFill>
                <a:latin typeface="Times New Roman"/>
                <a:cs typeface="Times New Roman"/>
              </a:rPr>
              <a:t>PCTO</a:t>
            </a:r>
          </a:p>
          <a:p>
            <a:pPr algn="just"/>
            <a:r>
              <a:rPr lang="it-IT" sz="1000" dirty="0">
                <a:latin typeface="Times New Roman"/>
                <a:cs typeface="Times New Roman"/>
              </a:rPr>
              <a:t>Specificare sulla </a:t>
            </a:r>
            <a:r>
              <a:rPr lang="it-IT" sz="1000" b="1" dirty="0">
                <a:latin typeface="Times New Roman"/>
                <a:cs typeface="Times New Roman"/>
              </a:rPr>
              <a:t>convenzione</a:t>
            </a:r>
            <a:r>
              <a:rPr lang="it-IT" sz="1000" dirty="0">
                <a:latin typeface="Times New Roman"/>
                <a:cs typeface="Times New Roman"/>
              </a:rPr>
              <a:t> con l’azienda ospitante la formazione erogata allo studente.</a:t>
            </a:r>
          </a:p>
          <a:p>
            <a:pPr algn="just"/>
            <a:r>
              <a:rPr lang="it-IT" sz="1000" dirty="0">
                <a:latin typeface="Times New Roman"/>
                <a:cs typeface="Times New Roman"/>
              </a:rPr>
              <a:t>Se lo studente viene esposto a </a:t>
            </a:r>
            <a:r>
              <a:rPr lang="it-IT" sz="1000" b="1" dirty="0">
                <a:latin typeface="Times New Roman"/>
                <a:cs typeface="Times New Roman"/>
              </a:rPr>
              <a:t>rischi aggiuntivi</a:t>
            </a:r>
            <a:r>
              <a:rPr lang="it-IT" sz="1000" dirty="0">
                <a:latin typeface="Times New Roman"/>
                <a:cs typeface="Times New Roman"/>
              </a:rPr>
              <a:t>, l’</a:t>
            </a:r>
            <a:r>
              <a:rPr lang="it-IT" sz="1000" b="1" dirty="0">
                <a:latin typeface="Times New Roman"/>
                <a:cs typeface="Times New Roman"/>
              </a:rPr>
              <a:t>azienda ospitante </a:t>
            </a:r>
            <a:r>
              <a:rPr lang="it-IT" sz="1000" dirty="0">
                <a:latin typeface="Times New Roman"/>
                <a:cs typeface="Times New Roman"/>
              </a:rPr>
              <a:t>integrerà la formazione specifica solo per questi rischi.</a:t>
            </a:r>
          </a:p>
        </p:txBody>
      </p:sp>
      <p:cxnSp>
        <p:nvCxnSpPr>
          <p:cNvPr id="39" name="Elbow Connector 38"/>
          <p:cNvCxnSpPr>
            <a:stCxn id="30" idx="3"/>
            <a:endCxn id="38" idx="0"/>
          </p:cNvCxnSpPr>
          <p:nvPr/>
        </p:nvCxnSpPr>
        <p:spPr>
          <a:xfrm>
            <a:off x="3172677" y="4289229"/>
            <a:ext cx="894819" cy="1150465"/>
          </a:xfrm>
          <a:prstGeom prst="bentConnector2">
            <a:avLst/>
          </a:prstGeom>
          <a:ln w="127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endCxn id="38" idx="0"/>
          </p:cNvCxnSpPr>
          <p:nvPr/>
        </p:nvCxnSpPr>
        <p:spPr>
          <a:xfrm rot="10800000" flipV="1">
            <a:off x="4067496" y="5085752"/>
            <a:ext cx="2076530" cy="353942"/>
          </a:xfrm>
          <a:prstGeom prst="bentConnector2">
            <a:avLst/>
          </a:prstGeom>
          <a:ln w="127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91051" y="1973334"/>
            <a:ext cx="2475294" cy="553998"/>
          </a:xfrm>
          <a:prstGeom prst="rect">
            <a:avLst/>
          </a:prstGeom>
          <a:noFill/>
          <a:ln w="28575" cmpd="sng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000" dirty="0">
                <a:latin typeface="Times New Roman"/>
                <a:cs typeface="Times New Roman"/>
              </a:rPr>
              <a:t>Il percorso formativo può essere inserito in una UDA trasversale, multidisciplinare inerente l’</a:t>
            </a:r>
            <a:r>
              <a:rPr lang="it-IT" sz="1000" b="1" dirty="0">
                <a:solidFill>
                  <a:srgbClr val="008000"/>
                </a:solidFill>
                <a:latin typeface="Times New Roman"/>
                <a:cs typeface="Times New Roman"/>
              </a:rPr>
              <a:t>Educazione Civica</a:t>
            </a:r>
            <a:r>
              <a:rPr lang="it-IT" sz="1000" dirty="0">
                <a:solidFill>
                  <a:srgbClr val="008000"/>
                </a:solidFill>
                <a:latin typeface="Times New Roman"/>
                <a:cs typeface="Times New Roman"/>
              </a:rPr>
              <a:t>. 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4717" y="6093700"/>
            <a:ext cx="1281782" cy="44673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6499" y="6052988"/>
            <a:ext cx="1647353" cy="492798"/>
          </a:xfrm>
          <a:prstGeom prst="rect">
            <a:avLst/>
          </a:prstGeom>
        </p:spPr>
      </p:pic>
      <p:cxnSp>
        <p:nvCxnSpPr>
          <p:cNvPr id="7" name="Straight Arrow Connector 6"/>
          <p:cNvCxnSpPr>
            <a:stCxn id="26" idx="3"/>
            <a:endCxn id="41" idx="1"/>
          </p:cNvCxnSpPr>
          <p:nvPr/>
        </p:nvCxnSpPr>
        <p:spPr>
          <a:xfrm>
            <a:off x="5667760" y="2250333"/>
            <a:ext cx="423291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892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9" y="5794562"/>
            <a:ext cx="2084387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5951" y="6237097"/>
            <a:ext cx="1281782" cy="446734"/>
          </a:xfrm>
          <a:prstGeom prst="rect">
            <a:avLst/>
          </a:prstGeom>
        </p:spPr>
      </p:pic>
      <p:cxnSp>
        <p:nvCxnSpPr>
          <p:cNvPr id="11" name="Straight Connector 13"/>
          <p:cNvCxnSpPr/>
          <p:nvPr/>
        </p:nvCxnSpPr>
        <p:spPr>
          <a:xfrm>
            <a:off x="228016" y="194849"/>
            <a:ext cx="0" cy="54725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016" y="214729"/>
            <a:ext cx="8693736" cy="0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1"/>
          <p:cNvCxnSpPr/>
          <p:nvPr/>
        </p:nvCxnSpPr>
        <p:spPr>
          <a:xfrm flipV="1">
            <a:off x="8920817" y="214729"/>
            <a:ext cx="0" cy="5854378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7"/>
          <p:cNvCxnSpPr/>
          <p:nvPr/>
        </p:nvCxnSpPr>
        <p:spPr>
          <a:xfrm flipV="1">
            <a:off x="1927412" y="6069107"/>
            <a:ext cx="6994340" cy="49701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806736" y="1380563"/>
            <a:ext cx="723012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dirty="0"/>
              <a:t>PIATTAFORMA: www.questbase.com </a:t>
            </a:r>
          </a:p>
          <a:p>
            <a:pPr lvl="0"/>
            <a:endParaRPr lang="it-IT" dirty="0"/>
          </a:p>
          <a:p>
            <a:pPr lvl="0"/>
            <a:r>
              <a:rPr lang="it-IT" dirty="0"/>
              <a:t>DURATA TEST:  45 minuti  - 60 minuti per DSA</a:t>
            </a:r>
          </a:p>
          <a:p>
            <a:pPr lvl="0"/>
            <a:endParaRPr lang="it-IT" dirty="0"/>
          </a:p>
          <a:p>
            <a:r>
              <a:rPr lang="it-IT" dirty="0"/>
              <a:t>SESSIONI: da novembre a giugno </a:t>
            </a:r>
          </a:p>
          <a:p>
            <a:pPr lvl="0"/>
            <a:endParaRPr lang="it-IT" dirty="0"/>
          </a:p>
          <a:p>
            <a:pPr lvl="0"/>
            <a:r>
              <a:rPr lang="it-IT" dirty="0"/>
              <a:t>DOMANDE: 25 random su 150</a:t>
            </a:r>
          </a:p>
          <a:p>
            <a:pPr lvl="0"/>
            <a:endParaRPr lang="it-IT" dirty="0"/>
          </a:p>
          <a:p>
            <a:pPr lvl="0"/>
            <a:r>
              <a:rPr lang="it-IT" dirty="0"/>
              <a:t>ACCOUNT:  nome utente e </a:t>
            </a:r>
            <a:r>
              <a:rPr lang="it-IT" dirty="0" err="1"/>
              <a:t>pwd</a:t>
            </a:r>
            <a:r>
              <a:rPr lang="it-IT" dirty="0"/>
              <a:t> per ciascun ragazzo</a:t>
            </a:r>
          </a:p>
          <a:p>
            <a:pPr lvl="0"/>
            <a:endParaRPr lang="it-IT" dirty="0"/>
          </a:p>
          <a:p>
            <a:pPr lvl="0"/>
            <a:r>
              <a:rPr lang="it-IT" dirty="0"/>
              <a:t>Accessi al test: un solo accesso a sessione</a:t>
            </a:r>
          </a:p>
          <a:p>
            <a:pPr lvl="0"/>
            <a:endParaRPr lang="it-IT" dirty="0"/>
          </a:p>
          <a:p>
            <a:pPr lvl="0"/>
            <a:r>
              <a:rPr lang="it-IT" dirty="0"/>
              <a:t>ATTESTATO: esito positivo stampa o salvataggio immediato</a:t>
            </a:r>
          </a:p>
          <a:p>
            <a:pPr lvl="0"/>
            <a:endParaRPr lang="it-IT" dirty="0"/>
          </a:p>
          <a:p>
            <a:pPr lvl="0"/>
            <a:r>
              <a:rPr lang="it-IT" dirty="0"/>
              <a:t>PER I REFERENTI CSSL:  nel nuovo anno scolastico </a:t>
            </a:r>
            <a:r>
              <a:rPr lang="it-IT" dirty="0" err="1"/>
              <a:t>meet</a:t>
            </a:r>
            <a:r>
              <a:rPr lang="it-IT" dirty="0"/>
              <a:t> di presentazione </a:t>
            </a:r>
          </a:p>
          <a:p>
            <a:pPr lvl="0"/>
            <a:r>
              <a:rPr lang="it-IT" dirty="0"/>
              <a:t>                                         piattaforma  e modalità di partecipazione ed accesso</a:t>
            </a:r>
          </a:p>
          <a:p>
            <a:pPr lvl="0"/>
            <a:r>
              <a:rPr lang="it-IT" dirty="0"/>
              <a:t>                                         al test</a:t>
            </a:r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lvl="0"/>
            <a:r>
              <a:rPr lang="it-IT" dirty="0"/>
              <a:t> </a:t>
            </a:r>
          </a:p>
          <a:p>
            <a:pPr lvl="0"/>
            <a:endParaRPr lang="it-IT" dirty="0"/>
          </a:p>
          <a:p>
            <a:pPr lvl="0"/>
            <a:endParaRPr lang="it-IT" dirty="0"/>
          </a:p>
        </p:txBody>
      </p:sp>
      <p:pic>
        <p:nvPicPr>
          <p:cNvPr id="13" name="Picture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7733" y="6176306"/>
            <a:ext cx="1938246" cy="634157"/>
          </a:xfrm>
          <a:prstGeom prst="rect">
            <a:avLst/>
          </a:prstGeom>
        </p:spPr>
      </p:pic>
      <p:pic>
        <p:nvPicPr>
          <p:cNvPr id="25603" name="Picture 3">
            <a:extLst>
              <a:ext uri="{FF2B5EF4-FFF2-40B4-BE49-F238E27FC236}">
                <a16:creationId xmlns:a16="http://schemas.microsoft.com/office/drawing/2014/main" id="{B6823684-9C21-4AA0-8990-4BFB34B0A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54000"/>
            <a:ext cx="61214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435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927412" y="6545786"/>
            <a:ext cx="6994340" cy="49701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05367" y="208379"/>
            <a:ext cx="0" cy="6337407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016" y="214729"/>
            <a:ext cx="8693736" cy="0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016" y="194849"/>
            <a:ext cx="0" cy="54725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9401" y="1723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2255" y="5695851"/>
            <a:ext cx="2085575" cy="950064"/>
            <a:chOff x="52727" y="5695851"/>
            <a:chExt cx="2085575" cy="950064"/>
          </a:xfrm>
        </p:grpSpPr>
        <p:sp>
          <p:nvSpPr>
            <p:cNvPr id="4" name="Freeform 3"/>
            <p:cNvSpPr/>
            <p:nvPr/>
          </p:nvSpPr>
          <p:spPr>
            <a:xfrm>
              <a:off x="359537" y="6099051"/>
              <a:ext cx="114592" cy="231896"/>
            </a:xfrm>
            <a:custGeom>
              <a:avLst/>
              <a:gdLst>
                <a:gd name="connsiteX0" fmla="*/ 35103 w 114592"/>
                <a:gd name="connsiteY0" fmla="*/ 121 h 231896"/>
                <a:gd name="connsiteX1" fmla="*/ 38278 w 114592"/>
                <a:gd name="connsiteY1" fmla="*/ 19171 h 231896"/>
                <a:gd name="connsiteX2" fmla="*/ 44628 w 114592"/>
                <a:gd name="connsiteY2" fmla="*/ 38221 h 231896"/>
                <a:gd name="connsiteX3" fmla="*/ 60503 w 114592"/>
                <a:gd name="connsiteY3" fmla="*/ 66796 h 231896"/>
                <a:gd name="connsiteX4" fmla="*/ 79553 w 114592"/>
                <a:gd name="connsiteY4" fmla="*/ 82671 h 231896"/>
                <a:gd name="connsiteX5" fmla="*/ 92253 w 114592"/>
                <a:gd name="connsiteY5" fmla="*/ 98546 h 231896"/>
                <a:gd name="connsiteX6" fmla="*/ 108128 w 114592"/>
                <a:gd name="connsiteY6" fmla="*/ 114421 h 231896"/>
                <a:gd name="connsiteX7" fmla="*/ 114478 w 114592"/>
                <a:gd name="connsiteY7" fmla="*/ 133471 h 231896"/>
                <a:gd name="connsiteX8" fmla="*/ 111303 w 114592"/>
                <a:gd name="connsiteY8" fmla="*/ 155696 h 231896"/>
                <a:gd name="connsiteX9" fmla="*/ 101778 w 114592"/>
                <a:gd name="connsiteY9" fmla="*/ 187446 h 231896"/>
                <a:gd name="connsiteX10" fmla="*/ 98603 w 114592"/>
                <a:gd name="connsiteY10" fmla="*/ 196971 h 231896"/>
                <a:gd name="connsiteX11" fmla="*/ 95428 w 114592"/>
                <a:gd name="connsiteY11" fmla="*/ 206496 h 231896"/>
                <a:gd name="connsiteX12" fmla="*/ 85903 w 114592"/>
                <a:gd name="connsiteY12" fmla="*/ 212846 h 231896"/>
                <a:gd name="connsiteX13" fmla="*/ 79553 w 114592"/>
                <a:gd name="connsiteY13" fmla="*/ 222371 h 231896"/>
                <a:gd name="connsiteX14" fmla="*/ 60503 w 114592"/>
                <a:gd name="connsiteY14" fmla="*/ 231896 h 231896"/>
                <a:gd name="connsiteX15" fmla="*/ 47803 w 114592"/>
                <a:gd name="connsiteY15" fmla="*/ 203321 h 231896"/>
                <a:gd name="connsiteX16" fmla="*/ 44628 w 114592"/>
                <a:gd name="connsiteY16" fmla="*/ 193796 h 231896"/>
                <a:gd name="connsiteX17" fmla="*/ 35103 w 114592"/>
                <a:gd name="connsiteY17" fmla="*/ 190621 h 231896"/>
                <a:gd name="connsiteX18" fmla="*/ 31928 w 114592"/>
                <a:gd name="connsiteY18" fmla="*/ 181096 h 231896"/>
                <a:gd name="connsiteX19" fmla="*/ 22403 w 114592"/>
                <a:gd name="connsiteY19" fmla="*/ 174746 h 231896"/>
                <a:gd name="connsiteX20" fmla="*/ 19228 w 114592"/>
                <a:gd name="connsiteY20" fmla="*/ 155696 h 231896"/>
                <a:gd name="connsiteX21" fmla="*/ 19228 w 114592"/>
                <a:gd name="connsiteY21" fmla="*/ 85846 h 231896"/>
                <a:gd name="connsiteX22" fmla="*/ 12878 w 114592"/>
                <a:gd name="connsiteY22" fmla="*/ 66796 h 231896"/>
                <a:gd name="connsiteX23" fmla="*/ 3353 w 114592"/>
                <a:gd name="connsiteY23" fmla="*/ 60446 h 231896"/>
                <a:gd name="connsiteX24" fmla="*/ 3353 w 114592"/>
                <a:gd name="connsiteY24" fmla="*/ 41396 h 231896"/>
                <a:gd name="connsiteX25" fmla="*/ 22403 w 114592"/>
                <a:gd name="connsiteY25" fmla="*/ 28696 h 231896"/>
                <a:gd name="connsiteX26" fmla="*/ 35103 w 114592"/>
                <a:gd name="connsiteY26" fmla="*/ 121 h 23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592" h="231896">
                  <a:moveTo>
                    <a:pt x="35103" y="121"/>
                  </a:moveTo>
                  <a:cubicBezTo>
                    <a:pt x="37749" y="-1467"/>
                    <a:pt x="36717" y="12926"/>
                    <a:pt x="38278" y="19171"/>
                  </a:cubicBezTo>
                  <a:cubicBezTo>
                    <a:pt x="39901" y="25665"/>
                    <a:pt x="42511" y="31871"/>
                    <a:pt x="44628" y="38221"/>
                  </a:cubicBezTo>
                  <a:cubicBezTo>
                    <a:pt x="47937" y="48147"/>
                    <a:pt x="51145" y="60558"/>
                    <a:pt x="60503" y="66796"/>
                  </a:cubicBezTo>
                  <a:cubicBezTo>
                    <a:pt x="73764" y="75637"/>
                    <a:pt x="67330" y="70448"/>
                    <a:pt x="79553" y="82671"/>
                  </a:cubicBezTo>
                  <a:cubicBezTo>
                    <a:pt x="85734" y="101214"/>
                    <a:pt x="77892" y="84185"/>
                    <a:pt x="92253" y="98546"/>
                  </a:cubicBezTo>
                  <a:cubicBezTo>
                    <a:pt x="113420" y="119713"/>
                    <a:pt x="82728" y="97488"/>
                    <a:pt x="108128" y="114421"/>
                  </a:cubicBezTo>
                  <a:cubicBezTo>
                    <a:pt x="110245" y="120771"/>
                    <a:pt x="115425" y="126845"/>
                    <a:pt x="114478" y="133471"/>
                  </a:cubicBezTo>
                  <a:cubicBezTo>
                    <a:pt x="113420" y="140879"/>
                    <a:pt x="112642" y="148333"/>
                    <a:pt x="111303" y="155696"/>
                  </a:cubicBezTo>
                  <a:cubicBezTo>
                    <a:pt x="109384" y="166253"/>
                    <a:pt x="105092" y="177505"/>
                    <a:pt x="101778" y="187446"/>
                  </a:cubicBezTo>
                  <a:lnTo>
                    <a:pt x="98603" y="196971"/>
                  </a:lnTo>
                  <a:cubicBezTo>
                    <a:pt x="97545" y="200146"/>
                    <a:pt x="98213" y="204640"/>
                    <a:pt x="95428" y="206496"/>
                  </a:cubicBezTo>
                  <a:lnTo>
                    <a:pt x="85903" y="212846"/>
                  </a:lnTo>
                  <a:cubicBezTo>
                    <a:pt x="83786" y="216021"/>
                    <a:pt x="82251" y="219673"/>
                    <a:pt x="79553" y="222371"/>
                  </a:cubicBezTo>
                  <a:cubicBezTo>
                    <a:pt x="73398" y="228526"/>
                    <a:pt x="68250" y="229314"/>
                    <a:pt x="60503" y="231896"/>
                  </a:cubicBezTo>
                  <a:cubicBezTo>
                    <a:pt x="50440" y="216802"/>
                    <a:pt x="55360" y="225991"/>
                    <a:pt x="47803" y="203321"/>
                  </a:cubicBezTo>
                  <a:cubicBezTo>
                    <a:pt x="46745" y="200146"/>
                    <a:pt x="47803" y="194854"/>
                    <a:pt x="44628" y="193796"/>
                  </a:cubicBezTo>
                  <a:lnTo>
                    <a:pt x="35103" y="190621"/>
                  </a:lnTo>
                  <a:cubicBezTo>
                    <a:pt x="34045" y="187446"/>
                    <a:pt x="34019" y="183709"/>
                    <a:pt x="31928" y="181096"/>
                  </a:cubicBezTo>
                  <a:cubicBezTo>
                    <a:pt x="29544" y="178116"/>
                    <a:pt x="24110" y="178159"/>
                    <a:pt x="22403" y="174746"/>
                  </a:cubicBezTo>
                  <a:cubicBezTo>
                    <a:pt x="19524" y="168988"/>
                    <a:pt x="20286" y="162046"/>
                    <a:pt x="19228" y="155696"/>
                  </a:cubicBezTo>
                  <a:cubicBezTo>
                    <a:pt x="21853" y="124196"/>
                    <a:pt x="24867" y="115922"/>
                    <a:pt x="19228" y="85846"/>
                  </a:cubicBezTo>
                  <a:cubicBezTo>
                    <a:pt x="17994" y="79267"/>
                    <a:pt x="18447" y="70509"/>
                    <a:pt x="12878" y="66796"/>
                  </a:cubicBezTo>
                  <a:lnTo>
                    <a:pt x="3353" y="60446"/>
                  </a:lnTo>
                  <a:cubicBezTo>
                    <a:pt x="1236" y="54096"/>
                    <a:pt x="-2997" y="47746"/>
                    <a:pt x="3353" y="41396"/>
                  </a:cubicBezTo>
                  <a:cubicBezTo>
                    <a:pt x="8749" y="36000"/>
                    <a:pt x="22403" y="28696"/>
                    <a:pt x="22403" y="28696"/>
                  </a:cubicBezTo>
                  <a:cubicBezTo>
                    <a:pt x="30413" y="16680"/>
                    <a:pt x="32457" y="1709"/>
                    <a:pt x="35103" y="121"/>
                  </a:cubicBezTo>
                  <a:close/>
                </a:path>
              </a:pathLst>
            </a:custGeom>
            <a:solidFill>
              <a:srgbClr val="FF0000"/>
            </a:solidFill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727" y="5695851"/>
              <a:ext cx="2085575" cy="950064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717" y="6093700"/>
            <a:ext cx="1281782" cy="44673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6499" y="6052988"/>
            <a:ext cx="1647353" cy="49279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57200" y="1482081"/>
            <a:ext cx="8229600" cy="42165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latin typeface="Times New Roman"/>
                <a:cs typeface="Times New Roman"/>
              </a:rPr>
              <a:t>Novità:</a:t>
            </a:r>
          </a:p>
          <a:p>
            <a:endParaRPr lang="it-IT" sz="2800" dirty="0">
              <a:latin typeface="Times New Roman"/>
              <a:cs typeface="Times New Roman"/>
            </a:endParaRPr>
          </a:p>
          <a:p>
            <a:pPr marL="457200" indent="-457200">
              <a:buFont typeface="Arial"/>
              <a:buChar char="•"/>
            </a:pPr>
            <a:r>
              <a:rPr lang="it-IT" sz="2800" dirty="0">
                <a:latin typeface="Times New Roman"/>
                <a:cs typeface="Times New Roman"/>
              </a:rPr>
              <a:t>Durata del percorso formativo</a:t>
            </a:r>
          </a:p>
          <a:p>
            <a:pPr marL="457200" indent="-457200">
              <a:buFont typeface="Arial"/>
              <a:buChar char="•"/>
            </a:pPr>
            <a:r>
              <a:rPr lang="it-IT" sz="2800" dirty="0">
                <a:latin typeface="Times New Roman"/>
                <a:cs typeface="Times New Roman"/>
              </a:rPr>
              <a:t>Materiale didattico</a:t>
            </a:r>
          </a:p>
          <a:p>
            <a:pPr marL="457200" indent="-457200">
              <a:buFont typeface="Arial"/>
              <a:buChar char="•"/>
            </a:pPr>
            <a:r>
              <a:rPr lang="it-IT" sz="2800" dirty="0">
                <a:latin typeface="Times New Roman"/>
                <a:cs typeface="Times New Roman"/>
              </a:rPr>
              <a:t>Verifica finale di apprendimento</a:t>
            </a:r>
          </a:p>
          <a:p>
            <a:pPr marL="457200" indent="-457200">
              <a:buFont typeface="Arial"/>
              <a:buChar char="•"/>
            </a:pPr>
            <a:r>
              <a:rPr lang="it-IT" sz="2800" dirty="0">
                <a:latin typeface="Times New Roman"/>
                <a:cs typeface="Times New Roman"/>
              </a:rPr>
              <a:t>Personalizzazione del percorso per alunni BES/DA</a:t>
            </a:r>
          </a:p>
          <a:p>
            <a:pPr marL="457200" indent="-457200">
              <a:buFont typeface="Arial"/>
              <a:buChar char="•"/>
            </a:pPr>
            <a:r>
              <a:rPr lang="it-IT" sz="2800" dirty="0">
                <a:latin typeface="Times New Roman"/>
                <a:cs typeface="Times New Roman"/>
              </a:rPr>
              <a:t>Inserimento del percorso di formazione</a:t>
            </a:r>
          </a:p>
          <a:p>
            <a:pPr marL="1371600" lvl="2" indent="-457200">
              <a:buFont typeface="Wingdings" charset="2"/>
              <a:buChar char="ü"/>
            </a:pPr>
            <a:r>
              <a:rPr lang="it-IT" sz="2400" dirty="0">
                <a:latin typeface="Times New Roman"/>
                <a:cs typeface="Times New Roman"/>
              </a:rPr>
              <a:t>UDA di educazione civica</a:t>
            </a:r>
          </a:p>
          <a:p>
            <a:pPr marL="1371600" lvl="2" indent="-457200">
              <a:buFont typeface="Wingdings" charset="2"/>
              <a:buChar char="ü"/>
            </a:pPr>
            <a:r>
              <a:rPr lang="it-IT" sz="2400" dirty="0">
                <a:latin typeface="Times New Roman"/>
                <a:cs typeface="Times New Roman"/>
              </a:rPr>
              <a:t>Convenzione con l’azienda ospitante per i PCTO</a:t>
            </a:r>
          </a:p>
          <a:p>
            <a:pPr lvl="2"/>
            <a:endParaRPr lang="it-IT" sz="2400" dirty="0">
              <a:latin typeface="Times New Roman"/>
              <a:cs typeface="Times New Roman"/>
            </a:endParaRPr>
          </a:p>
        </p:txBody>
      </p:sp>
      <p:pic>
        <p:nvPicPr>
          <p:cNvPr id="2061" name="Picture 13">
            <a:extLst>
              <a:ext uri="{FF2B5EF4-FFF2-40B4-BE49-F238E27FC236}">
                <a16:creationId xmlns:a16="http://schemas.microsoft.com/office/drawing/2014/main" id="{579B2E2F-BE68-4F3A-B5F1-A798B4559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54000"/>
            <a:ext cx="6121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954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9" y="5794562"/>
            <a:ext cx="2084387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6105" y="6298741"/>
            <a:ext cx="1281782" cy="446734"/>
          </a:xfrm>
          <a:prstGeom prst="rect">
            <a:avLst/>
          </a:prstGeom>
        </p:spPr>
      </p:pic>
      <p:cxnSp>
        <p:nvCxnSpPr>
          <p:cNvPr id="11" name="Straight Connector 13"/>
          <p:cNvCxnSpPr/>
          <p:nvPr/>
        </p:nvCxnSpPr>
        <p:spPr>
          <a:xfrm>
            <a:off x="228016" y="194849"/>
            <a:ext cx="0" cy="54725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016" y="214729"/>
            <a:ext cx="8693736" cy="0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1"/>
          <p:cNvCxnSpPr/>
          <p:nvPr/>
        </p:nvCxnSpPr>
        <p:spPr>
          <a:xfrm flipV="1">
            <a:off x="8920817" y="214729"/>
            <a:ext cx="0" cy="5854378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7"/>
          <p:cNvCxnSpPr/>
          <p:nvPr/>
        </p:nvCxnSpPr>
        <p:spPr>
          <a:xfrm flipV="1">
            <a:off x="1927412" y="6069107"/>
            <a:ext cx="6994340" cy="49701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753034" y="1610142"/>
            <a:ext cx="80144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dirty="0"/>
              <a:t>Inizio di ogni anno scolastico</a:t>
            </a:r>
          </a:p>
          <a:p>
            <a:pPr lvl="0"/>
            <a:endParaRPr lang="it-IT" dirty="0"/>
          </a:p>
          <a:p>
            <a:pPr lvl="0"/>
            <a:r>
              <a:rPr lang="it-IT" dirty="0"/>
              <a:t>Form</a:t>
            </a:r>
            <a:r>
              <a:rPr lang="it-IT" b="1" dirty="0"/>
              <a:t> “Iscrizioni esame”</a:t>
            </a:r>
            <a:endParaRPr lang="it-IT" i="1" dirty="0"/>
          </a:p>
          <a:p>
            <a:pPr lvl="0"/>
            <a:r>
              <a:rPr lang="it-IT" dirty="0"/>
              <a:t>Il Referente CSSL di Istituto invia al Polo Certificatore </a:t>
            </a:r>
          </a:p>
          <a:p>
            <a:pPr lvl="0"/>
            <a:r>
              <a:rPr lang="it-IT" dirty="0"/>
              <a:t>indirizzo  email </a:t>
            </a:r>
            <a:r>
              <a:rPr lang="it-IT" u="sng" dirty="0">
                <a:hlinkClick r:id="rId4"/>
              </a:rPr>
              <a:t>polocertificatore@isfalconegallarate.it</a:t>
            </a:r>
            <a:r>
              <a:rPr lang="it-IT" dirty="0"/>
              <a:t> </a:t>
            </a:r>
          </a:p>
          <a:p>
            <a:pPr lvl="0"/>
            <a:r>
              <a:rPr lang="it-IT" dirty="0"/>
              <a:t>tutti i nominativi degli allievi che si prevede dovranno sostenere l’esame nel corrente anno scolastico</a:t>
            </a:r>
          </a:p>
          <a:p>
            <a:pPr lvl="0"/>
            <a:endParaRPr lang="it-IT" dirty="0"/>
          </a:p>
          <a:p>
            <a:r>
              <a:rPr lang="it-IT" dirty="0"/>
              <a:t>Il </a:t>
            </a:r>
            <a:r>
              <a:rPr lang="it-IT" dirty="0" err="1"/>
              <a:t>form</a:t>
            </a:r>
            <a:r>
              <a:rPr lang="it-IT" dirty="0"/>
              <a:t> “Iscrizioni esame” è diviso su tre fogli:</a:t>
            </a:r>
          </a:p>
          <a:p>
            <a:pPr lvl="0"/>
            <a:r>
              <a:rPr lang="it-IT" dirty="0"/>
              <a:t>- nel primo foglio vanno indicati i dati della scuola richiedente; </a:t>
            </a:r>
          </a:p>
          <a:p>
            <a:pPr marL="285750" lvl="0" indent="-285750">
              <a:buFontTx/>
              <a:buChar char="-"/>
            </a:pPr>
            <a:r>
              <a:rPr lang="it-IT" dirty="0"/>
              <a:t>nel secondo foglio vanno indicati il cognome e nome degli alunni partecipanti  </a:t>
            </a:r>
          </a:p>
          <a:p>
            <a:pPr lvl="0"/>
            <a:r>
              <a:rPr lang="it-IT" dirty="0"/>
              <a:t>     (attenzione: non indicare i nominativi degli alunni DSA); </a:t>
            </a:r>
          </a:p>
          <a:p>
            <a:pPr marL="285750" lvl="0" indent="-285750">
              <a:buFontTx/>
              <a:buChar char="-"/>
            </a:pPr>
            <a:r>
              <a:rPr lang="it-IT" dirty="0"/>
              <a:t>nel terzo foglio vanno indicati solo il cognome e nome degli alunni DSA </a:t>
            </a:r>
          </a:p>
          <a:p>
            <a:pPr lvl="0"/>
            <a:r>
              <a:rPr lang="it-IT" dirty="0"/>
              <a:t>      partecipanti. </a:t>
            </a:r>
          </a:p>
        </p:txBody>
      </p:sp>
      <p:pic>
        <p:nvPicPr>
          <p:cNvPr id="13" name="Picture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7887" y="6213874"/>
            <a:ext cx="1970073" cy="644570"/>
          </a:xfrm>
          <a:prstGeom prst="rect">
            <a:avLst/>
          </a:prstGeom>
        </p:spPr>
      </p:pic>
      <p:pic>
        <p:nvPicPr>
          <p:cNvPr id="26627" name="Picture 3">
            <a:extLst>
              <a:ext uri="{FF2B5EF4-FFF2-40B4-BE49-F238E27FC236}">
                <a16:creationId xmlns:a16="http://schemas.microsoft.com/office/drawing/2014/main" id="{BD0C9336-E693-470F-A752-0D9A282D2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54000"/>
            <a:ext cx="6121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4106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9" y="5794562"/>
            <a:ext cx="2084387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2735" y="6270018"/>
            <a:ext cx="1281782" cy="446734"/>
          </a:xfrm>
          <a:prstGeom prst="rect">
            <a:avLst/>
          </a:prstGeom>
        </p:spPr>
      </p:pic>
      <p:cxnSp>
        <p:nvCxnSpPr>
          <p:cNvPr id="11" name="Straight Connector 13"/>
          <p:cNvCxnSpPr/>
          <p:nvPr/>
        </p:nvCxnSpPr>
        <p:spPr>
          <a:xfrm>
            <a:off x="228016" y="194849"/>
            <a:ext cx="0" cy="54725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016" y="214729"/>
            <a:ext cx="8693736" cy="0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1"/>
          <p:cNvCxnSpPr/>
          <p:nvPr/>
        </p:nvCxnSpPr>
        <p:spPr>
          <a:xfrm flipV="1">
            <a:off x="8920817" y="214729"/>
            <a:ext cx="0" cy="5854378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7"/>
          <p:cNvCxnSpPr/>
          <p:nvPr/>
        </p:nvCxnSpPr>
        <p:spPr>
          <a:xfrm flipV="1">
            <a:off x="1927412" y="6069107"/>
            <a:ext cx="6994340" cy="49701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753035" y="1305342"/>
            <a:ext cx="80144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it-IT" dirty="0"/>
          </a:p>
          <a:p>
            <a:pPr lvl="0"/>
            <a:r>
              <a:rPr lang="it-IT" dirty="0"/>
              <a:t> </a:t>
            </a:r>
          </a:p>
          <a:p>
            <a:pPr lvl="0"/>
            <a:endParaRPr lang="it-IT" dirty="0"/>
          </a:p>
          <a:p>
            <a:pPr lvl="0"/>
            <a:endParaRPr lang="it-IT" dirty="0"/>
          </a:p>
        </p:txBody>
      </p:sp>
      <p:pic>
        <p:nvPicPr>
          <p:cNvPr id="13" name="Picture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4517" y="6195240"/>
            <a:ext cx="1681747" cy="550235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1450684" y="1841027"/>
            <a:ext cx="6248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dirty="0"/>
              <a:t>Il </a:t>
            </a:r>
            <a:r>
              <a:rPr lang="it-IT" dirty="0" err="1"/>
              <a:t>Polocertificatore</a:t>
            </a:r>
            <a:endParaRPr lang="it-IT" dirty="0"/>
          </a:p>
          <a:p>
            <a:pPr lvl="0"/>
            <a:endParaRPr lang="it-IT" dirty="0"/>
          </a:p>
          <a:p>
            <a:pPr lvl="0"/>
            <a:r>
              <a:rPr lang="it-IT" dirty="0"/>
              <a:t>Completamento</a:t>
            </a:r>
          </a:p>
          <a:p>
            <a:pPr lvl="0"/>
            <a:endParaRPr lang="it-IT" dirty="0"/>
          </a:p>
          <a:p>
            <a:pPr lvl="0"/>
            <a:r>
              <a:rPr lang="it-IT" dirty="0"/>
              <a:t>Form</a:t>
            </a:r>
            <a:r>
              <a:rPr lang="it-IT" b="1" dirty="0"/>
              <a:t> “Iscrizioni esame” </a:t>
            </a:r>
            <a:r>
              <a:rPr lang="it-IT" dirty="0"/>
              <a:t>con abbinamento alunno-account (nome utente/password) con validità per l’intero anno scolastico Lo stesso account associato all’alunno potrà essere utilizzato in ogni sessione fino al superamento  del test</a:t>
            </a:r>
          </a:p>
          <a:p>
            <a:pPr lvl="0"/>
            <a:endParaRPr lang="it-IT" dirty="0"/>
          </a:p>
          <a:p>
            <a:pPr lvl="0"/>
            <a:r>
              <a:rPr lang="it-IT" dirty="0"/>
              <a:t>Invio al referente CSSL D’istituto</a:t>
            </a:r>
          </a:p>
          <a:p>
            <a:pPr lvl="0"/>
            <a:endParaRPr lang="it-IT" dirty="0"/>
          </a:p>
          <a:p>
            <a:pPr lvl="0"/>
            <a:r>
              <a:rPr lang="it-IT" dirty="0"/>
              <a:t>Sessioni successive: conferma di partecipazione al test</a:t>
            </a:r>
          </a:p>
        </p:txBody>
      </p:sp>
      <p:pic>
        <p:nvPicPr>
          <p:cNvPr id="27651" name="Picture 3">
            <a:extLst>
              <a:ext uri="{FF2B5EF4-FFF2-40B4-BE49-F238E27FC236}">
                <a16:creationId xmlns:a16="http://schemas.microsoft.com/office/drawing/2014/main" id="{E8DD265F-4EEE-4A17-9226-7815DAE77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54000"/>
            <a:ext cx="6121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939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9" y="5794562"/>
            <a:ext cx="2084387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5191" y="6270018"/>
            <a:ext cx="1281782" cy="446734"/>
          </a:xfrm>
          <a:prstGeom prst="rect">
            <a:avLst/>
          </a:prstGeom>
        </p:spPr>
      </p:pic>
      <p:cxnSp>
        <p:nvCxnSpPr>
          <p:cNvPr id="11" name="Straight Connector 13"/>
          <p:cNvCxnSpPr/>
          <p:nvPr/>
        </p:nvCxnSpPr>
        <p:spPr>
          <a:xfrm>
            <a:off x="228016" y="194849"/>
            <a:ext cx="0" cy="54725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016" y="214729"/>
            <a:ext cx="8693736" cy="0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1"/>
          <p:cNvCxnSpPr/>
          <p:nvPr/>
        </p:nvCxnSpPr>
        <p:spPr>
          <a:xfrm flipV="1">
            <a:off x="8920817" y="214729"/>
            <a:ext cx="0" cy="5854378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7"/>
          <p:cNvCxnSpPr/>
          <p:nvPr/>
        </p:nvCxnSpPr>
        <p:spPr>
          <a:xfrm flipV="1">
            <a:off x="1927412" y="6069107"/>
            <a:ext cx="6994340" cy="49701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6973" y="6184709"/>
            <a:ext cx="2169459" cy="509006"/>
          </a:xfrm>
          <a:prstGeom prst="rect">
            <a:avLst/>
          </a:prstGeom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3" y="2217738"/>
            <a:ext cx="5121275" cy="242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5" name="Picture 3">
            <a:extLst>
              <a:ext uri="{FF2B5EF4-FFF2-40B4-BE49-F238E27FC236}">
                <a16:creationId xmlns:a16="http://schemas.microsoft.com/office/drawing/2014/main" id="{5900DD02-183E-48F5-9EA3-649E8D3E7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54000"/>
            <a:ext cx="6121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7741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927412" y="6545786"/>
            <a:ext cx="6994340" cy="49701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05367" y="208379"/>
            <a:ext cx="0" cy="6337407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016" y="214729"/>
            <a:ext cx="8693736" cy="0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016" y="194849"/>
            <a:ext cx="0" cy="54725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9401" y="1723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2255" y="5695851"/>
            <a:ext cx="2085575" cy="950064"/>
            <a:chOff x="52727" y="5695851"/>
            <a:chExt cx="2085575" cy="950064"/>
          </a:xfrm>
        </p:grpSpPr>
        <p:sp>
          <p:nvSpPr>
            <p:cNvPr id="4" name="Freeform 3"/>
            <p:cNvSpPr/>
            <p:nvPr/>
          </p:nvSpPr>
          <p:spPr>
            <a:xfrm>
              <a:off x="359537" y="6099051"/>
              <a:ext cx="114592" cy="231896"/>
            </a:xfrm>
            <a:custGeom>
              <a:avLst/>
              <a:gdLst>
                <a:gd name="connsiteX0" fmla="*/ 35103 w 114592"/>
                <a:gd name="connsiteY0" fmla="*/ 121 h 231896"/>
                <a:gd name="connsiteX1" fmla="*/ 38278 w 114592"/>
                <a:gd name="connsiteY1" fmla="*/ 19171 h 231896"/>
                <a:gd name="connsiteX2" fmla="*/ 44628 w 114592"/>
                <a:gd name="connsiteY2" fmla="*/ 38221 h 231896"/>
                <a:gd name="connsiteX3" fmla="*/ 60503 w 114592"/>
                <a:gd name="connsiteY3" fmla="*/ 66796 h 231896"/>
                <a:gd name="connsiteX4" fmla="*/ 79553 w 114592"/>
                <a:gd name="connsiteY4" fmla="*/ 82671 h 231896"/>
                <a:gd name="connsiteX5" fmla="*/ 92253 w 114592"/>
                <a:gd name="connsiteY5" fmla="*/ 98546 h 231896"/>
                <a:gd name="connsiteX6" fmla="*/ 108128 w 114592"/>
                <a:gd name="connsiteY6" fmla="*/ 114421 h 231896"/>
                <a:gd name="connsiteX7" fmla="*/ 114478 w 114592"/>
                <a:gd name="connsiteY7" fmla="*/ 133471 h 231896"/>
                <a:gd name="connsiteX8" fmla="*/ 111303 w 114592"/>
                <a:gd name="connsiteY8" fmla="*/ 155696 h 231896"/>
                <a:gd name="connsiteX9" fmla="*/ 101778 w 114592"/>
                <a:gd name="connsiteY9" fmla="*/ 187446 h 231896"/>
                <a:gd name="connsiteX10" fmla="*/ 98603 w 114592"/>
                <a:gd name="connsiteY10" fmla="*/ 196971 h 231896"/>
                <a:gd name="connsiteX11" fmla="*/ 95428 w 114592"/>
                <a:gd name="connsiteY11" fmla="*/ 206496 h 231896"/>
                <a:gd name="connsiteX12" fmla="*/ 85903 w 114592"/>
                <a:gd name="connsiteY12" fmla="*/ 212846 h 231896"/>
                <a:gd name="connsiteX13" fmla="*/ 79553 w 114592"/>
                <a:gd name="connsiteY13" fmla="*/ 222371 h 231896"/>
                <a:gd name="connsiteX14" fmla="*/ 60503 w 114592"/>
                <a:gd name="connsiteY14" fmla="*/ 231896 h 231896"/>
                <a:gd name="connsiteX15" fmla="*/ 47803 w 114592"/>
                <a:gd name="connsiteY15" fmla="*/ 203321 h 231896"/>
                <a:gd name="connsiteX16" fmla="*/ 44628 w 114592"/>
                <a:gd name="connsiteY16" fmla="*/ 193796 h 231896"/>
                <a:gd name="connsiteX17" fmla="*/ 35103 w 114592"/>
                <a:gd name="connsiteY17" fmla="*/ 190621 h 231896"/>
                <a:gd name="connsiteX18" fmla="*/ 31928 w 114592"/>
                <a:gd name="connsiteY18" fmla="*/ 181096 h 231896"/>
                <a:gd name="connsiteX19" fmla="*/ 22403 w 114592"/>
                <a:gd name="connsiteY19" fmla="*/ 174746 h 231896"/>
                <a:gd name="connsiteX20" fmla="*/ 19228 w 114592"/>
                <a:gd name="connsiteY20" fmla="*/ 155696 h 231896"/>
                <a:gd name="connsiteX21" fmla="*/ 19228 w 114592"/>
                <a:gd name="connsiteY21" fmla="*/ 85846 h 231896"/>
                <a:gd name="connsiteX22" fmla="*/ 12878 w 114592"/>
                <a:gd name="connsiteY22" fmla="*/ 66796 h 231896"/>
                <a:gd name="connsiteX23" fmla="*/ 3353 w 114592"/>
                <a:gd name="connsiteY23" fmla="*/ 60446 h 231896"/>
                <a:gd name="connsiteX24" fmla="*/ 3353 w 114592"/>
                <a:gd name="connsiteY24" fmla="*/ 41396 h 231896"/>
                <a:gd name="connsiteX25" fmla="*/ 22403 w 114592"/>
                <a:gd name="connsiteY25" fmla="*/ 28696 h 231896"/>
                <a:gd name="connsiteX26" fmla="*/ 35103 w 114592"/>
                <a:gd name="connsiteY26" fmla="*/ 121 h 23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592" h="231896">
                  <a:moveTo>
                    <a:pt x="35103" y="121"/>
                  </a:moveTo>
                  <a:cubicBezTo>
                    <a:pt x="37749" y="-1467"/>
                    <a:pt x="36717" y="12926"/>
                    <a:pt x="38278" y="19171"/>
                  </a:cubicBezTo>
                  <a:cubicBezTo>
                    <a:pt x="39901" y="25665"/>
                    <a:pt x="42511" y="31871"/>
                    <a:pt x="44628" y="38221"/>
                  </a:cubicBezTo>
                  <a:cubicBezTo>
                    <a:pt x="47937" y="48147"/>
                    <a:pt x="51145" y="60558"/>
                    <a:pt x="60503" y="66796"/>
                  </a:cubicBezTo>
                  <a:cubicBezTo>
                    <a:pt x="73764" y="75637"/>
                    <a:pt x="67330" y="70448"/>
                    <a:pt x="79553" y="82671"/>
                  </a:cubicBezTo>
                  <a:cubicBezTo>
                    <a:pt x="85734" y="101214"/>
                    <a:pt x="77892" y="84185"/>
                    <a:pt x="92253" y="98546"/>
                  </a:cubicBezTo>
                  <a:cubicBezTo>
                    <a:pt x="113420" y="119713"/>
                    <a:pt x="82728" y="97488"/>
                    <a:pt x="108128" y="114421"/>
                  </a:cubicBezTo>
                  <a:cubicBezTo>
                    <a:pt x="110245" y="120771"/>
                    <a:pt x="115425" y="126845"/>
                    <a:pt x="114478" y="133471"/>
                  </a:cubicBezTo>
                  <a:cubicBezTo>
                    <a:pt x="113420" y="140879"/>
                    <a:pt x="112642" y="148333"/>
                    <a:pt x="111303" y="155696"/>
                  </a:cubicBezTo>
                  <a:cubicBezTo>
                    <a:pt x="109384" y="166253"/>
                    <a:pt x="105092" y="177505"/>
                    <a:pt x="101778" y="187446"/>
                  </a:cubicBezTo>
                  <a:lnTo>
                    <a:pt x="98603" y="196971"/>
                  </a:lnTo>
                  <a:cubicBezTo>
                    <a:pt x="97545" y="200146"/>
                    <a:pt x="98213" y="204640"/>
                    <a:pt x="95428" y="206496"/>
                  </a:cubicBezTo>
                  <a:lnTo>
                    <a:pt x="85903" y="212846"/>
                  </a:lnTo>
                  <a:cubicBezTo>
                    <a:pt x="83786" y="216021"/>
                    <a:pt x="82251" y="219673"/>
                    <a:pt x="79553" y="222371"/>
                  </a:cubicBezTo>
                  <a:cubicBezTo>
                    <a:pt x="73398" y="228526"/>
                    <a:pt x="68250" y="229314"/>
                    <a:pt x="60503" y="231896"/>
                  </a:cubicBezTo>
                  <a:cubicBezTo>
                    <a:pt x="50440" y="216802"/>
                    <a:pt x="55360" y="225991"/>
                    <a:pt x="47803" y="203321"/>
                  </a:cubicBezTo>
                  <a:cubicBezTo>
                    <a:pt x="46745" y="200146"/>
                    <a:pt x="47803" y="194854"/>
                    <a:pt x="44628" y="193796"/>
                  </a:cubicBezTo>
                  <a:lnTo>
                    <a:pt x="35103" y="190621"/>
                  </a:lnTo>
                  <a:cubicBezTo>
                    <a:pt x="34045" y="187446"/>
                    <a:pt x="34019" y="183709"/>
                    <a:pt x="31928" y="181096"/>
                  </a:cubicBezTo>
                  <a:cubicBezTo>
                    <a:pt x="29544" y="178116"/>
                    <a:pt x="24110" y="178159"/>
                    <a:pt x="22403" y="174746"/>
                  </a:cubicBezTo>
                  <a:cubicBezTo>
                    <a:pt x="19524" y="168988"/>
                    <a:pt x="20286" y="162046"/>
                    <a:pt x="19228" y="155696"/>
                  </a:cubicBezTo>
                  <a:cubicBezTo>
                    <a:pt x="21853" y="124196"/>
                    <a:pt x="24867" y="115922"/>
                    <a:pt x="19228" y="85846"/>
                  </a:cubicBezTo>
                  <a:cubicBezTo>
                    <a:pt x="17994" y="79267"/>
                    <a:pt x="18447" y="70509"/>
                    <a:pt x="12878" y="66796"/>
                  </a:cubicBezTo>
                  <a:lnTo>
                    <a:pt x="3353" y="60446"/>
                  </a:lnTo>
                  <a:cubicBezTo>
                    <a:pt x="1236" y="54096"/>
                    <a:pt x="-2997" y="47746"/>
                    <a:pt x="3353" y="41396"/>
                  </a:cubicBezTo>
                  <a:cubicBezTo>
                    <a:pt x="8749" y="36000"/>
                    <a:pt x="22403" y="28696"/>
                    <a:pt x="22403" y="28696"/>
                  </a:cubicBezTo>
                  <a:cubicBezTo>
                    <a:pt x="30413" y="16680"/>
                    <a:pt x="32457" y="1709"/>
                    <a:pt x="35103" y="121"/>
                  </a:cubicBezTo>
                  <a:close/>
                </a:path>
              </a:pathLst>
            </a:custGeom>
            <a:solidFill>
              <a:srgbClr val="FF0000"/>
            </a:solidFill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727" y="5695851"/>
              <a:ext cx="2085575" cy="950064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717" y="6093700"/>
            <a:ext cx="1281782" cy="44673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6499" y="6052988"/>
            <a:ext cx="1647353" cy="49279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57200" y="1482081"/>
            <a:ext cx="8229600" cy="4093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latin typeface="Times New Roman"/>
                <a:cs typeface="Times New Roman"/>
              </a:rPr>
              <a:t>Durata del percorso formativo.</a:t>
            </a:r>
          </a:p>
          <a:p>
            <a:endParaRPr lang="it-IT" sz="2800" dirty="0">
              <a:latin typeface="Times New Roman"/>
              <a:cs typeface="Times New Roman"/>
            </a:endParaRPr>
          </a:p>
          <a:p>
            <a:r>
              <a:rPr lang="it-IT" sz="2800" dirty="0">
                <a:latin typeface="Times New Roman"/>
                <a:cs typeface="Times New Roman"/>
              </a:rPr>
              <a:t>Formazione Generale: 	4 ore</a:t>
            </a:r>
          </a:p>
          <a:p>
            <a:r>
              <a:rPr lang="it-IT" sz="2800" dirty="0">
                <a:latin typeface="Times New Roman"/>
                <a:cs typeface="Times New Roman"/>
              </a:rPr>
              <a:t>Formazione Specifica: 	8 ore</a:t>
            </a:r>
          </a:p>
          <a:p>
            <a:endParaRPr lang="it-IT" sz="2800" dirty="0">
              <a:latin typeface="Times New Roman"/>
              <a:cs typeface="Times New Roman"/>
            </a:endParaRPr>
          </a:p>
          <a:p>
            <a:r>
              <a:rPr lang="it-IT" sz="2000" dirty="0">
                <a:latin typeface="Times New Roman"/>
                <a:cs typeface="Times New Roman"/>
              </a:rPr>
              <a:t>Inseriti momenti di formazione denominati “</a:t>
            </a:r>
            <a:r>
              <a:rPr lang="it-IT" sz="2000" b="1" dirty="0">
                <a:latin typeface="Times New Roman"/>
                <a:cs typeface="Times New Roman"/>
              </a:rPr>
              <a:t>istituto-specifici</a:t>
            </a:r>
            <a:r>
              <a:rPr lang="it-IT" sz="2000" dirty="0">
                <a:latin typeface="Times New Roman"/>
                <a:cs typeface="Times New Roman"/>
              </a:rPr>
              <a:t>” dove poter presentare in relazione alle singole identità di ciascun istituto:</a:t>
            </a:r>
          </a:p>
          <a:p>
            <a:pPr marL="1657350" lvl="3" indent="-285750">
              <a:buFont typeface="Arial"/>
              <a:buChar char="•"/>
            </a:pPr>
            <a:r>
              <a:rPr lang="it-IT" sz="2000" dirty="0">
                <a:latin typeface="Times New Roman"/>
                <a:cs typeface="Times New Roman"/>
              </a:rPr>
              <a:t>rischi specifici, </a:t>
            </a:r>
          </a:p>
          <a:p>
            <a:pPr marL="1657350" lvl="3" indent="-285750">
              <a:buFont typeface="Arial"/>
              <a:buChar char="•"/>
            </a:pPr>
            <a:r>
              <a:rPr lang="it-IT" sz="2000" dirty="0">
                <a:latin typeface="Times New Roman"/>
                <a:cs typeface="Times New Roman"/>
              </a:rPr>
              <a:t>norme di comportamento in situazioni di emergenza, </a:t>
            </a:r>
          </a:p>
          <a:p>
            <a:pPr marL="1657350" lvl="3" indent="-285750">
              <a:buFont typeface="Arial"/>
              <a:buChar char="•"/>
            </a:pPr>
            <a:r>
              <a:rPr lang="it-IT" sz="2000" dirty="0">
                <a:latin typeface="Times New Roman"/>
                <a:cs typeface="Times New Roman"/>
              </a:rPr>
              <a:t>procedure di esodo, </a:t>
            </a:r>
          </a:p>
          <a:p>
            <a:pPr marL="1657350" lvl="3" indent="-285750">
              <a:buFont typeface="Arial"/>
              <a:buChar char="•"/>
            </a:pPr>
            <a:r>
              <a:rPr lang="it-IT" sz="2000" dirty="0">
                <a:latin typeface="Times New Roman"/>
                <a:cs typeface="Times New Roman"/>
              </a:rPr>
              <a:t>norme di utilizzo di laboratori/palestre</a:t>
            </a:r>
          </a:p>
        </p:txBody>
      </p:sp>
      <p:pic>
        <p:nvPicPr>
          <p:cNvPr id="8207" name="Picture 15">
            <a:extLst>
              <a:ext uri="{FF2B5EF4-FFF2-40B4-BE49-F238E27FC236}">
                <a16:creationId xmlns:a16="http://schemas.microsoft.com/office/drawing/2014/main" id="{B17845B9-68E2-4946-BA26-C81BE70AC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54000"/>
            <a:ext cx="6121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3931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927412" y="6545786"/>
            <a:ext cx="6994340" cy="49701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05367" y="208379"/>
            <a:ext cx="0" cy="6337407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016" y="214729"/>
            <a:ext cx="8693736" cy="0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016" y="194849"/>
            <a:ext cx="0" cy="54725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9401" y="1723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2255" y="5695851"/>
            <a:ext cx="2085575" cy="950064"/>
            <a:chOff x="52727" y="5695851"/>
            <a:chExt cx="2085575" cy="950064"/>
          </a:xfrm>
        </p:grpSpPr>
        <p:sp>
          <p:nvSpPr>
            <p:cNvPr id="4" name="Freeform 3"/>
            <p:cNvSpPr/>
            <p:nvPr/>
          </p:nvSpPr>
          <p:spPr>
            <a:xfrm>
              <a:off x="359537" y="6099051"/>
              <a:ext cx="114592" cy="231896"/>
            </a:xfrm>
            <a:custGeom>
              <a:avLst/>
              <a:gdLst>
                <a:gd name="connsiteX0" fmla="*/ 35103 w 114592"/>
                <a:gd name="connsiteY0" fmla="*/ 121 h 231896"/>
                <a:gd name="connsiteX1" fmla="*/ 38278 w 114592"/>
                <a:gd name="connsiteY1" fmla="*/ 19171 h 231896"/>
                <a:gd name="connsiteX2" fmla="*/ 44628 w 114592"/>
                <a:gd name="connsiteY2" fmla="*/ 38221 h 231896"/>
                <a:gd name="connsiteX3" fmla="*/ 60503 w 114592"/>
                <a:gd name="connsiteY3" fmla="*/ 66796 h 231896"/>
                <a:gd name="connsiteX4" fmla="*/ 79553 w 114592"/>
                <a:gd name="connsiteY4" fmla="*/ 82671 h 231896"/>
                <a:gd name="connsiteX5" fmla="*/ 92253 w 114592"/>
                <a:gd name="connsiteY5" fmla="*/ 98546 h 231896"/>
                <a:gd name="connsiteX6" fmla="*/ 108128 w 114592"/>
                <a:gd name="connsiteY6" fmla="*/ 114421 h 231896"/>
                <a:gd name="connsiteX7" fmla="*/ 114478 w 114592"/>
                <a:gd name="connsiteY7" fmla="*/ 133471 h 231896"/>
                <a:gd name="connsiteX8" fmla="*/ 111303 w 114592"/>
                <a:gd name="connsiteY8" fmla="*/ 155696 h 231896"/>
                <a:gd name="connsiteX9" fmla="*/ 101778 w 114592"/>
                <a:gd name="connsiteY9" fmla="*/ 187446 h 231896"/>
                <a:gd name="connsiteX10" fmla="*/ 98603 w 114592"/>
                <a:gd name="connsiteY10" fmla="*/ 196971 h 231896"/>
                <a:gd name="connsiteX11" fmla="*/ 95428 w 114592"/>
                <a:gd name="connsiteY11" fmla="*/ 206496 h 231896"/>
                <a:gd name="connsiteX12" fmla="*/ 85903 w 114592"/>
                <a:gd name="connsiteY12" fmla="*/ 212846 h 231896"/>
                <a:gd name="connsiteX13" fmla="*/ 79553 w 114592"/>
                <a:gd name="connsiteY13" fmla="*/ 222371 h 231896"/>
                <a:gd name="connsiteX14" fmla="*/ 60503 w 114592"/>
                <a:gd name="connsiteY14" fmla="*/ 231896 h 231896"/>
                <a:gd name="connsiteX15" fmla="*/ 47803 w 114592"/>
                <a:gd name="connsiteY15" fmla="*/ 203321 h 231896"/>
                <a:gd name="connsiteX16" fmla="*/ 44628 w 114592"/>
                <a:gd name="connsiteY16" fmla="*/ 193796 h 231896"/>
                <a:gd name="connsiteX17" fmla="*/ 35103 w 114592"/>
                <a:gd name="connsiteY17" fmla="*/ 190621 h 231896"/>
                <a:gd name="connsiteX18" fmla="*/ 31928 w 114592"/>
                <a:gd name="connsiteY18" fmla="*/ 181096 h 231896"/>
                <a:gd name="connsiteX19" fmla="*/ 22403 w 114592"/>
                <a:gd name="connsiteY19" fmla="*/ 174746 h 231896"/>
                <a:gd name="connsiteX20" fmla="*/ 19228 w 114592"/>
                <a:gd name="connsiteY20" fmla="*/ 155696 h 231896"/>
                <a:gd name="connsiteX21" fmla="*/ 19228 w 114592"/>
                <a:gd name="connsiteY21" fmla="*/ 85846 h 231896"/>
                <a:gd name="connsiteX22" fmla="*/ 12878 w 114592"/>
                <a:gd name="connsiteY22" fmla="*/ 66796 h 231896"/>
                <a:gd name="connsiteX23" fmla="*/ 3353 w 114592"/>
                <a:gd name="connsiteY23" fmla="*/ 60446 h 231896"/>
                <a:gd name="connsiteX24" fmla="*/ 3353 w 114592"/>
                <a:gd name="connsiteY24" fmla="*/ 41396 h 231896"/>
                <a:gd name="connsiteX25" fmla="*/ 22403 w 114592"/>
                <a:gd name="connsiteY25" fmla="*/ 28696 h 231896"/>
                <a:gd name="connsiteX26" fmla="*/ 35103 w 114592"/>
                <a:gd name="connsiteY26" fmla="*/ 121 h 23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592" h="231896">
                  <a:moveTo>
                    <a:pt x="35103" y="121"/>
                  </a:moveTo>
                  <a:cubicBezTo>
                    <a:pt x="37749" y="-1467"/>
                    <a:pt x="36717" y="12926"/>
                    <a:pt x="38278" y="19171"/>
                  </a:cubicBezTo>
                  <a:cubicBezTo>
                    <a:pt x="39901" y="25665"/>
                    <a:pt x="42511" y="31871"/>
                    <a:pt x="44628" y="38221"/>
                  </a:cubicBezTo>
                  <a:cubicBezTo>
                    <a:pt x="47937" y="48147"/>
                    <a:pt x="51145" y="60558"/>
                    <a:pt x="60503" y="66796"/>
                  </a:cubicBezTo>
                  <a:cubicBezTo>
                    <a:pt x="73764" y="75637"/>
                    <a:pt x="67330" y="70448"/>
                    <a:pt x="79553" y="82671"/>
                  </a:cubicBezTo>
                  <a:cubicBezTo>
                    <a:pt x="85734" y="101214"/>
                    <a:pt x="77892" y="84185"/>
                    <a:pt x="92253" y="98546"/>
                  </a:cubicBezTo>
                  <a:cubicBezTo>
                    <a:pt x="113420" y="119713"/>
                    <a:pt x="82728" y="97488"/>
                    <a:pt x="108128" y="114421"/>
                  </a:cubicBezTo>
                  <a:cubicBezTo>
                    <a:pt x="110245" y="120771"/>
                    <a:pt x="115425" y="126845"/>
                    <a:pt x="114478" y="133471"/>
                  </a:cubicBezTo>
                  <a:cubicBezTo>
                    <a:pt x="113420" y="140879"/>
                    <a:pt x="112642" y="148333"/>
                    <a:pt x="111303" y="155696"/>
                  </a:cubicBezTo>
                  <a:cubicBezTo>
                    <a:pt x="109384" y="166253"/>
                    <a:pt x="105092" y="177505"/>
                    <a:pt x="101778" y="187446"/>
                  </a:cubicBezTo>
                  <a:lnTo>
                    <a:pt x="98603" y="196971"/>
                  </a:lnTo>
                  <a:cubicBezTo>
                    <a:pt x="97545" y="200146"/>
                    <a:pt x="98213" y="204640"/>
                    <a:pt x="95428" y="206496"/>
                  </a:cubicBezTo>
                  <a:lnTo>
                    <a:pt x="85903" y="212846"/>
                  </a:lnTo>
                  <a:cubicBezTo>
                    <a:pt x="83786" y="216021"/>
                    <a:pt x="82251" y="219673"/>
                    <a:pt x="79553" y="222371"/>
                  </a:cubicBezTo>
                  <a:cubicBezTo>
                    <a:pt x="73398" y="228526"/>
                    <a:pt x="68250" y="229314"/>
                    <a:pt x="60503" y="231896"/>
                  </a:cubicBezTo>
                  <a:cubicBezTo>
                    <a:pt x="50440" y="216802"/>
                    <a:pt x="55360" y="225991"/>
                    <a:pt x="47803" y="203321"/>
                  </a:cubicBezTo>
                  <a:cubicBezTo>
                    <a:pt x="46745" y="200146"/>
                    <a:pt x="47803" y="194854"/>
                    <a:pt x="44628" y="193796"/>
                  </a:cubicBezTo>
                  <a:lnTo>
                    <a:pt x="35103" y="190621"/>
                  </a:lnTo>
                  <a:cubicBezTo>
                    <a:pt x="34045" y="187446"/>
                    <a:pt x="34019" y="183709"/>
                    <a:pt x="31928" y="181096"/>
                  </a:cubicBezTo>
                  <a:cubicBezTo>
                    <a:pt x="29544" y="178116"/>
                    <a:pt x="24110" y="178159"/>
                    <a:pt x="22403" y="174746"/>
                  </a:cubicBezTo>
                  <a:cubicBezTo>
                    <a:pt x="19524" y="168988"/>
                    <a:pt x="20286" y="162046"/>
                    <a:pt x="19228" y="155696"/>
                  </a:cubicBezTo>
                  <a:cubicBezTo>
                    <a:pt x="21853" y="124196"/>
                    <a:pt x="24867" y="115922"/>
                    <a:pt x="19228" y="85846"/>
                  </a:cubicBezTo>
                  <a:cubicBezTo>
                    <a:pt x="17994" y="79267"/>
                    <a:pt x="18447" y="70509"/>
                    <a:pt x="12878" y="66796"/>
                  </a:cubicBezTo>
                  <a:lnTo>
                    <a:pt x="3353" y="60446"/>
                  </a:lnTo>
                  <a:cubicBezTo>
                    <a:pt x="1236" y="54096"/>
                    <a:pt x="-2997" y="47746"/>
                    <a:pt x="3353" y="41396"/>
                  </a:cubicBezTo>
                  <a:cubicBezTo>
                    <a:pt x="8749" y="36000"/>
                    <a:pt x="22403" y="28696"/>
                    <a:pt x="22403" y="28696"/>
                  </a:cubicBezTo>
                  <a:cubicBezTo>
                    <a:pt x="30413" y="16680"/>
                    <a:pt x="32457" y="1709"/>
                    <a:pt x="35103" y="121"/>
                  </a:cubicBezTo>
                  <a:close/>
                </a:path>
              </a:pathLst>
            </a:custGeom>
            <a:solidFill>
              <a:srgbClr val="FF0000"/>
            </a:solidFill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727" y="5695851"/>
              <a:ext cx="2085575" cy="950064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717" y="6093700"/>
            <a:ext cx="1281782" cy="44673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6499" y="6052988"/>
            <a:ext cx="1647353" cy="49279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7200" y="1482081"/>
            <a:ext cx="8229600" cy="4339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latin typeface="Times New Roman"/>
                <a:cs typeface="Times New Roman"/>
              </a:rPr>
              <a:t>In quali classi proporre questo percorso formativo?</a:t>
            </a:r>
            <a:endParaRPr lang="it-IT" sz="2000" dirty="0">
              <a:latin typeface="Times New Roman"/>
              <a:cs typeface="Times New Roman"/>
            </a:endParaRPr>
          </a:p>
          <a:p>
            <a:pPr algn="ctr"/>
            <a:r>
              <a:rPr lang="it-IT" sz="2800" dirty="0">
                <a:solidFill>
                  <a:srgbClr val="FF0000"/>
                </a:solidFill>
                <a:latin typeface="Times New Roman"/>
                <a:cs typeface="Times New Roman"/>
              </a:rPr>
              <a:t>Classi Prime</a:t>
            </a:r>
          </a:p>
          <a:p>
            <a:pPr algn="ctr"/>
            <a:endParaRPr lang="it-IT" sz="2000" dirty="0">
              <a:latin typeface="Times New Roman"/>
              <a:cs typeface="Times New Roman"/>
            </a:endParaRPr>
          </a:p>
          <a:p>
            <a:r>
              <a:rPr lang="it-IT" sz="2000" dirty="0">
                <a:latin typeface="Times New Roman"/>
                <a:cs typeface="Times New Roman"/>
              </a:rPr>
              <a:t>Questo suggerimento nasce dalla definizione di studente equiparato a lavoratore:</a:t>
            </a:r>
          </a:p>
          <a:p>
            <a:r>
              <a:rPr lang="it-IT" sz="2000" i="1" u="sng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Al lavoratore è equiparato</a:t>
            </a:r>
            <a:r>
              <a:rPr lang="it-IT" sz="20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: il beneficiario dei tirocini formativi e di orientamento al fine di realizzare momenti di alternanza tra studio e lavoro; </a:t>
            </a:r>
            <a:r>
              <a:rPr lang="it-IT" sz="2000" b="1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l'allievo</a:t>
            </a:r>
            <a:r>
              <a:rPr lang="it-IT" sz="20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degli istituti di istruzione ed universitari e il partecipante ai corsi di formazione professionale nei quali si faccia uso di </a:t>
            </a:r>
            <a:r>
              <a:rPr lang="it-IT" sz="2000" b="1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laboratori</a:t>
            </a:r>
            <a:r>
              <a:rPr lang="it-IT" sz="20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, </a:t>
            </a:r>
            <a:r>
              <a:rPr lang="it-IT" sz="2000" b="1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attrezzature di lavoro in genere</a:t>
            </a:r>
            <a:r>
              <a:rPr lang="it-IT" sz="20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, </a:t>
            </a:r>
            <a:r>
              <a:rPr lang="it-IT" sz="2000" b="1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agenti chimici, fisici e biologici</a:t>
            </a:r>
            <a:r>
              <a:rPr lang="it-IT" sz="20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, ivi comprese le </a:t>
            </a:r>
            <a:r>
              <a:rPr lang="it-IT" sz="2000" b="1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apparecchiature fornite di videoterminali</a:t>
            </a:r>
            <a:r>
              <a:rPr lang="it-IT" sz="20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limitatamente ai periodi in cui l'allievo sia effettivamente applicato alle strumentazioni o ai laboratori in questione.									</a:t>
            </a:r>
            <a:r>
              <a:rPr lang="it-IT" sz="1600" dirty="0">
                <a:latin typeface="Times New Roman"/>
                <a:cs typeface="Times New Roman"/>
              </a:rPr>
              <a:t>(Art. 2, c.1, </a:t>
            </a:r>
            <a:r>
              <a:rPr lang="it-IT" sz="1600" dirty="0" err="1">
                <a:latin typeface="Times New Roman"/>
                <a:cs typeface="Times New Roman"/>
              </a:rPr>
              <a:t>lett</a:t>
            </a:r>
            <a:r>
              <a:rPr lang="it-IT" sz="1600" dirty="0">
                <a:latin typeface="Times New Roman"/>
                <a:cs typeface="Times New Roman"/>
              </a:rPr>
              <a:t>. a - D.lgs. 81/2008)</a:t>
            </a:r>
          </a:p>
        </p:txBody>
      </p:sp>
      <p:pic>
        <p:nvPicPr>
          <p:cNvPr id="4112" name="Picture 16">
            <a:extLst>
              <a:ext uri="{FF2B5EF4-FFF2-40B4-BE49-F238E27FC236}">
                <a16:creationId xmlns:a16="http://schemas.microsoft.com/office/drawing/2014/main" id="{C40A718E-64BF-4E50-B155-B65862919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54000"/>
            <a:ext cx="6121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0871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927412" y="6545786"/>
            <a:ext cx="6994340" cy="49701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05367" y="208379"/>
            <a:ext cx="0" cy="6337407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016" y="214729"/>
            <a:ext cx="8693736" cy="0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016" y="194849"/>
            <a:ext cx="0" cy="54725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9401" y="1723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2255" y="5695851"/>
            <a:ext cx="2085575" cy="950064"/>
            <a:chOff x="52727" y="5695851"/>
            <a:chExt cx="2085575" cy="950064"/>
          </a:xfrm>
        </p:grpSpPr>
        <p:sp>
          <p:nvSpPr>
            <p:cNvPr id="4" name="Freeform 3"/>
            <p:cNvSpPr/>
            <p:nvPr/>
          </p:nvSpPr>
          <p:spPr>
            <a:xfrm>
              <a:off x="359537" y="6099051"/>
              <a:ext cx="114592" cy="231896"/>
            </a:xfrm>
            <a:custGeom>
              <a:avLst/>
              <a:gdLst>
                <a:gd name="connsiteX0" fmla="*/ 35103 w 114592"/>
                <a:gd name="connsiteY0" fmla="*/ 121 h 231896"/>
                <a:gd name="connsiteX1" fmla="*/ 38278 w 114592"/>
                <a:gd name="connsiteY1" fmla="*/ 19171 h 231896"/>
                <a:gd name="connsiteX2" fmla="*/ 44628 w 114592"/>
                <a:gd name="connsiteY2" fmla="*/ 38221 h 231896"/>
                <a:gd name="connsiteX3" fmla="*/ 60503 w 114592"/>
                <a:gd name="connsiteY3" fmla="*/ 66796 h 231896"/>
                <a:gd name="connsiteX4" fmla="*/ 79553 w 114592"/>
                <a:gd name="connsiteY4" fmla="*/ 82671 h 231896"/>
                <a:gd name="connsiteX5" fmla="*/ 92253 w 114592"/>
                <a:gd name="connsiteY5" fmla="*/ 98546 h 231896"/>
                <a:gd name="connsiteX6" fmla="*/ 108128 w 114592"/>
                <a:gd name="connsiteY6" fmla="*/ 114421 h 231896"/>
                <a:gd name="connsiteX7" fmla="*/ 114478 w 114592"/>
                <a:gd name="connsiteY7" fmla="*/ 133471 h 231896"/>
                <a:gd name="connsiteX8" fmla="*/ 111303 w 114592"/>
                <a:gd name="connsiteY8" fmla="*/ 155696 h 231896"/>
                <a:gd name="connsiteX9" fmla="*/ 101778 w 114592"/>
                <a:gd name="connsiteY9" fmla="*/ 187446 h 231896"/>
                <a:gd name="connsiteX10" fmla="*/ 98603 w 114592"/>
                <a:gd name="connsiteY10" fmla="*/ 196971 h 231896"/>
                <a:gd name="connsiteX11" fmla="*/ 95428 w 114592"/>
                <a:gd name="connsiteY11" fmla="*/ 206496 h 231896"/>
                <a:gd name="connsiteX12" fmla="*/ 85903 w 114592"/>
                <a:gd name="connsiteY12" fmla="*/ 212846 h 231896"/>
                <a:gd name="connsiteX13" fmla="*/ 79553 w 114592"/>
                <a:gd name="connsiteY13" fmla="*/ 222371 h 231896"/>
                <a:gd name="connsiteX14" fmla="*/ 60503 w 114592"/>
                <a:gd name="connsiteY14" fmla="*/ 231896 h 231896"/>
                <a:gd name="connsiteX15" fmla="*/ 47803 w 114592"/>
                <a:gd name="connsiteY15" fmla="*/ 203321 h 231896"/>
                <a:gd name="connsiteX16" fmla="*/ 44628 w 114592"/>
                <a:gd name="connsiteY16" fmla="*/ 193796 h 231896"/>
                <a:gd name="connsiteX17" fmla="*/ 35103 w 114592"/>
                <a:gd name="connsiteY17" fmla="*/ 190621 h 231896"/>
                <a:gd name="connsiteX18" fmla="*/ 31928 w 114592"/>
                <a:gd name="connsiteY18" fmla="*/ 181096 h 231896"/>
                <a:gd name="connsiteX19" fmla="*/ 22403 w 114592"/>
                <a:gd name="connsiteY19" fmla="*/ 174746 h 231896"/>
                <a:gd name="connsiteX20" fmla="*/ 19228 w 114592"/>
                <a:gd name="connsiteY20" fmla="*/ 155696 h 231896"/>
                <a:gd name="connsiteX21" fmla="*/ 19228 w 114592"/>
                <a:gd name="connsiteY21" fmla="*/ 85846 h 231896"/>
                <a:gd name="connsiteX22" fmla="*/ 12878 w 114592"/>
                <a:gd name="connsiteY22" fmla="*/ 66796 h 231896"/>
                <a:gd name="connsiteX23" fmla="*/ 3353 w 114592"/>
                <a:gd name="connsiteY23" fmla="*/ 60446 h 231896"/>
                <a:gd name="connsiteX24" fmla="*/ 3353 w 114592"/>
                <a:gd name="connsiteY24" fmla="*/ 41396 h 231896"/>
                <a:gd name="connsiteX25" fmla="*/ 22403 w 114592"/>
                <a:gd name="connsiteY25" fmla="*/ 28696 h 231896"/>
                <a:gd name="connsiteX26" fmla="*/ 35103 w 114592"/>
                <a:gd name="connsiteY26" fmla="*/ 121 h 23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592" h="231896">
                  <a:moveTo>
                    <a:pt x="35103" y="121"/>
                  </a:moveTo>
                  <a:cubicBezTo>
                    <a:pt x="37749" y="-1467"/>
                    <a:pt x="36717" y="12926"/>
                    <a:pt x="38278" y="19171"/>
                  </a:cubicBezTo>
                  <a:cubicBezTo>
                    <a:pt x="39901" y="25665"/>
                    <a:pt x="42511" y="31871"/>
                    <a:pt x="44628" y="38221"/>
                  </a:cubicBezTo>
                  <a:cubicBezTo>
                    <a:pt x="47937" y="48147"/>
                    <a:pt x="51145" y="60558"/>
                    <a:pt x="60503" y="66796"/>
                  </a:cubicBezTo>
                  <a:cubicBezTo>
                    <a:pt x="73764" y="75637"/>
                    <a:pt x="67330" y="70448"/>
                    <a:pt x="79553" y="82671"/>
                  </a:cubicBezTo>
                  <a:cubicBezTo>
                    <a:pt x="85734" y="101214"/>
                    <a:pt x="77892" y="84185"/>
                    <a:pt x="92253" y="98546"/>
                  </a:cubicBezTo>
                  <a:cubicBezTo>
                    <a:pt x="113420" y="119713"/>
                    <a:pt x="82728" y="97488"/>
                    <a:pt x="108128" y="114421"/>
                  </a:cubicBezTo>
                  <a:cubicBezTo>
                    <a:pt x="110245" y="120771"/>
                    <a:pt x="115425" y="126845"/>
                    <a:pt x="114478" y="133471"/>
                  </a:cubicBezTo>
                  <a:cubicBezTo>
                    <a:pt x="113420" y="140879"/>
                    <a:pt x="112642" y="148333"/>
                    <a:pt x="111303" y="155696"/>
                  </a:cubicBezTo>
                  <a:cubicBezTo>
                    <a:pt x="109384" y="166253"/>
                    <a:pt x="105092" y="177505"/>
                    <a:pt x="101778" y="187446"/>
                  </a:cubicBezTo>
                  <a:lnTo>
                    <a:pt x="98603" y="196971"/>
                  </a:lnTo>
                  <a:cubicBezTo>
                    <a:pt x="97545" y="200146"/>
                    <a:pt x="98213" y="204640"/>
                    <a:pt x="95428" y="206496"/>
                  </a:cubicBezTo>
                  <a:lnTo>
                    <a:pt x="85903" y="212846"/>
                  </a:lnTo>
                  <a:cubicBezTo>
                    <a:pt x="83786" y="216021"/>
                    <a:pt x="82251" y="219673"/>
                    <a:pt x="79553" y="222371"/>
                  </a:cubicBezTo>
                  <a:cubicBezTo>
                    <a:pt x="73398" y="228526"/>
                    <a:pt x="68250" y="229314"/>
                    <a:pt x="60503" y="231896"/>
                  </a:cubicBezTo>
                  <a:cubicBezTo>
                    <a:pt x="50440" y="216802"/>
                    <a:pt x="55360" y="225991"/>
                    <a:pt x="47803" y="203321"/>
                  </a:cubicBezTo>
                  <a:cubicBezTo>
                    <a:pt x="46745" y="200146"/>
                    <a:pt x="47803" y="194854"/>
                    <a:pt x="44628" y="193796"/>
                  </a:cubicBezTo>
                  <a:lnTo>
                    <a:pt x="35103" y="190621"/>
                  </a:lnTo>
                  <a:cubicBezTo>
                    <a:pt x="34045" y="187446"/>
                    <a:pt x="34019" y="183709"/>
                    <a:pt x="31928" y="181096"/>
                  </a:cubicBezTo>
                  <a:cubicBezTo>
                    <a:pt x="29544" y="178116"/>
                    <a:pt x="24110" y="178159"/>
                    <a:pt x="22403" y="174746"/>
                  </a:cubicBezTo>
                  <a:cubicBezTo>
                    <a:pt x="19524" y="168988"/>
                    <a:pt x="20286" y="162046"/>
                    <a:pt x="19228" y="155696"/>
                  </a:cubicBezTo>
                  <a:cubicBezTo>
                    <a:pt x="21853" y="124196"/>
                    <a:pt x="24867" y="115922"/>
                    <a:pt x="19228" y="85846"/>
                  </a:cubicBezTo>
                  <a:cubicBezTo>
                    <a:pt x="17994" y="79267"/>
                    <a:pt x="18447" y="70509"/>
                    <a:pt x="12878" y="66796"/>
                  </a:cubicBezTo>
                  <a:lnTo>
                    <a:pt x="3353" y="60446"/>
                  </a:lnTo>
                  <a:cubicBezTo>
                    <a:pt x="1236" y="54096"/>
                    <a:pt x="-2997" y="47746"/>
                    <a:pt x="3353" y="41396"/>
                  </a:cubicBezTo>
                  <a:cubicBezTo>
                    <a:pt x="8749" y="36000"/>
                    <a:pt x="22403" y="28696"/>
                    <a:pt x="22403" y="28696"/>
                  </a:cubicBezTo>
                  <a:cubicBezTo>
                    <a:pt x="30413" y="16680"/>
                    <a:pt x="32457" y="1709"/>
                    <a:pt x="35103" y="121"/>
                  </a:cubicBezTo>
                  <a:close/>
                </a:path>
              </a:pathLst>
            </a:custGeom>
            <a:solidFill>
              <a:srgbClr val="FF0000"/>
            </a:solidFill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727" y="5695851"/>
              <a:ext cx="2085575" cy="950064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717" y="6093700"/>
            <a:ext cx="1281782" cy="44673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6499" y="6052988"/>
            <a:ext cx="1647353" cy="49279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7200" y="1482081"/>
            <a:ext cx="8229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latin typeface="Times New Roman"/>
                <a:cs typeface="Times New Roman"/>
              </a:rPr>
              <a:t>Materiale didattico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17569" y="5150017"/>
            <a:ext cx="7257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(*) Si riporta il nome del corrispondente file.</a:t>
            </a:r>
          </a:p>
          <a:p>
            <a:r>
              <a:rPr lang="it-IT" sz="1200" dirty="0"/>
              <a:t>(**) La durata è indicativa, ciascun istituto potrà modificare la trattazione dei singoli argomenti in base alle proprie esigenze, fatta salva la durata minima complessiva della formazione generale (4 ore).</a:t>
            </a:r>
          </a:p>
        </p:txBody>
      </p:sp>
      <p:pic>
        <p:nvPicPr>
          <p:cNvPr id="5144" name="Picture 24">
            <a:extLst>
              <a:ext uri="{FF2B5EF4-FFF2-40B4-BE49-F238E27FC236}">
                <a16:creationId xmlns:a16="http://schemas.microsoft.com/office/drawing/2014/main" id="{1AD4A6D0-AFA9-4BB9-8B8D-B0A9522A2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54000"/>
            <a:ext cx="6121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5" name="Picture 25">
            <a:extLst>
              <a:ext uri="{FF2B5EF4-FFF2-40B4-BE49-F238E27FC236}">
                <a16:creationId xmlns:a16="http://schemas.microsoft.com/office/drawing/2014/main" id="{9E1B7F15-24F2-4F3D-8402-9CD79AABE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08200"/>
            <a:ext cx="82677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0871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927412" y="6545786"/>
            <a:ext cx="6994340" cy="49701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05367" y="208379"/>
            <a:ext cx="0" cy="6337407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016" y="214729"/>
            <a:ext cx="8693736" cy="0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016" y="194849"/>
            <a:ext cx="0" cy="54725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9401" y="1723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2255" y="5695851"/>
            <a:ext cx="2085575" cy="950064"/>
            <a:chOff x="52727" y="5695851"/>
            <a:chExt cx="2085575" cy="950064"/>
          </a:xfrm>
        </p:grpSpPr>
        <p:sp>
          <p:nvSpPr>
            <p:cNvPr id="4" name="Freeform 3"/>
            <p:cNvSpPr/>
            <p:nvPr/>
          </p:nvSpPr>
          <p:spPr>
            <a:xfrm>
              <a:off x="359537" y="6099051"/>
              <a:ext cx="114592" cy="231896"/>
            </a:xfrm>
            <a:custGeom>
              <a:avLst/>
              <a:gdLst>
                <a:gd name="connsiteX0" fmla="*/ 35103 w 114592"/>
                <a:gd name="connsiteY0" fmla="*/ 121 h 231896"/>
                <a:gd name="connsiteX1" fmla="*/ 38278 w 114592"/>
                <a:gd name="connsiteY1" fmla="*/ 19171 h 231896"/>
                <a:gd name="connsiteX2" fmla="*/ 44628 w 114592"/>
                <a:gd name="connsiteY2" fmla="*/ 38221 h 231896"/>
                <a:gd name="connsiteX3" fmla="*/ 60503 w 114592"/>
                <a:gd name="connsiteY3" fmla="*/ 66796 h 231896"/>
                <a:gd name="connsiteX4" fmla="*/ 79553 w 114592"/>
                <a:gd name="connsiteY4" fmla="*/ 82671 h 231896"/>
                <a:gd name="connsiteX5" fmla="*/ 92253 w 114592"/>
                <a:gd name="connsiteY5" fmla="*/ 98546 h 231896"/>
                <a:gd name="connsiteX6" fmla="*/ 108128 w 114592"/>
                <a:gd name="connsiteY6" fmla="*/ 114421 h 231896"/>
                <a:gd name="connsiteX7" fmla="*/ 114478 w 114592"/>
                <a:gd name="connsiteY7" fmla="*/ 133471 h 231896"/>
                <a:gd name="connsiteX8" fmla="*/ 111303 w 114592"/>
                <a:gd name="connsiteY8" fmla="*/ 155696 h 231896"/>
                <a:gd name="connsiteX9" fmla="*/ 101778 w 114592"/>
                <a:gd name="connsiteY9" fmla="*/ 187446 h 231896"/>
                <a:gd name="connsiteX10" fmla="*/ 98603 w 114592"/>
                <a:gd name="connsiteY10" fmla="*/ 196971 h 231896"/>
                <a:gd name="connsiteX11" fmla="*/ 95428 w 114592"/>
                <a:gd name="connsiteY11" fmla="*/ 206496 h 231896"/>
                <a:gd name="connsiteX12" fmla="*/ 85903 w 114592"/>
                <a:gd name="connsiteY12" fmla="*/ 212846 h 231896"/>
                <a:gd name="connsiteX13" fmla="*/ 79553 w 114592"/>
                <a:gd name="connsiteY13" fmla="*/ 222371 h 231896"/>
                <a:gd name="connsiteX14" fmla="*/ 60503 w 114592"/>
                <a:gd name="connsiteY14" fmla="*/ 231896 h 231896"/>
                <a:gd name="connsiteX15" fmla="*/ 47803 w 114592"/>
                <a:gd name="connsiteY15" fmla="*/ 203321 h 231896"/>
                <a:gd name="connsiteX16" fmla="*/ 44628 w 114592"/>
                <a:gd name="connsiteY16" fmla="*/ 193796 h 231896"/>
                <a:gd name="connsiteX17" fmla="*/ 35103 w 114592"/>
                <a:gd name="connsiteY17" fmla="*/ 190621 h 231896"/>
                <a:gd name="connsiteX18" fmla="*/ 31928 w 114592"/>
                <a:gd name="connsiteY18" fmla="*/ 181096 h 231896"/>
                <a:gd name="connsiteX19" fmla="*/ 22403 w 114592"/>
                <a:gd name="connsiteY19" fmla="*/ 174746 h 231896"/>
                <a:gd name="connsiteX20" fmla="*/ 19228 w 114592"/>
                <a:gd name="connsiteY20" fmla="*/ 155696 h 231896"/>
                <a:gd name="connsiteX21" fmla="*/ 19228 w 114592"/>
                <a:gd name="connsiteY21" fmla="*/ 85846 h 231896"/>
                <a:gd name="connsiteX22" fmla="*/ 12878 w 114592"/>
                <a:gd name="connsiteY22" fmla="*/ 66796 h 231896"/>
                <a:gd name="connsiteX23" fmla="*/ 3353 w 114592"/>
                <a:gd name="connsiteY23" fmla="*/ 60446 h 231896"/>
                <a:gd name="connsiteX24" fmla="*/ 3353 w 114592"/>
                <a:gd name="connsiteY24" fmla="*/ 41396 h 231896"/>
                <a:gd name="connsiteX25" fmla="*/ 22403 w 114592"/>
                <a:gd name="connsiteY25" fmla="*/ 28696 h 231896"/>
                <a:gd name="connsiteX26" fmla="*/ 35103 w 114592"/>
                <a:gd name="connsiteY26" fmla="*/ 121 h 23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592" h="231896">
                  <a:moveTo>
                    <a:pt x="35103" y="121"/>
                  </a:moveTo>
                  <a:cubicBezTo>
                    <a:pt x="37749" y="-1467"/>
                    <a:pt x="36717" y="12926"/>
                    <a:pt x="38278" y="19171"/>
                  </a:cubicBezTo>
                  <a:cubicBezTo>
                    <a:pt x="39901" y="25665"/>
                    <a:pt x="42511" y="31871"/>
                    <a:pt x="44628" y="38221"/>
                  </a:cubicBezTo>
                  <a:cubicBezTo>
                    <a:pt x="47937" y="48147"/>
                    <a:pt x="51145" y="60558"/>
                    <a:pt x="60503" y="66796"/>
                  </a:cubicBezTo>
                  <a:cubicBezTo>
                    <a:pt x="73764" y="75637"/>
                    <a:pt x="67330" y="70448"/>
                    <a:pt x="79553" y="82671"/>
                  </a:cubicBezTo>
                  <a:cubicBezTo>
                    <a:pt x="85734" y="101214"/>
                    <a:pt x="77892" y="84185"/>
                    <a:pt x="92253" y="98546"/>
                  </a:cubicBezTo>
                  <a:cubicBezTo>
                    <a:pt x="113420" y="119713"/>
                    <a:pt x="82728" y="97488"/>
                    <a:pt x="108128" y="114421"/>
                  </a:cubicBezTo>
                  <a:cubicBezTo>
                    <a:pt x="110245" y="120771"/>
                    <a:pt x="115425" y="126845"/>
                    <a:pt x="114478" y="133471"/>
                  </a:cubicBezTo>
                  <a:cubicBezTo>
                    <a:pt x="113420" y="140879"/>
                    <a:pt x="112642" y="148333"/>
                    <a:pt x="111303" y="155696"/>
                  </a:cubicBezTo>
                  <a:cubicBezTo>
                    <a:pt x="109384" y="166253"/>
                    <a:pt x="105092" y="177505"/>
                    <a:pt x="101778" y="187446"/>
                  </a:cubicBezTo>
                  <a:lnTo>
                    <a:pt x="98603" y="196971"/>
                  </a:lnTo>
                  <a:cubicBezTo>
                    <a:pt x="97545" y="200146"/>
                    <a:pt x="98213" y="204640"/>
                    <a:pt x="95428" y="206496"/>
                  </a:cubicBezTo>
                  <a:lnTo>
                    <a:pt x="85903" y="212846"/>
                  </a:lnTo>
                  <a:cubicBezTo>
                    <a:pt x="83786" y="216021"/>
                    <a:pt x="82251" y="219673"/>
                    <a:pt x="79553" y="222371"/>
                  </a:cubicBezTo>
                  <a:cubicBezTo>
                    <a:pt x="73398" y="228526"/>
                    <a:pt x="68250" y="229314"/>
                    <a:pt x="60503" y="231896"/>
                  </a:cubicBezTo>
                  <a:cubicBezTo>
                    <a:pt x="50440" y="216802"/>
                    <a:pt x="55360" y="225991"/>
                    <a:pt x="47803" y="203321"/>
                  </a:cubicBezTo>
                  <a:cubicBezTo>
                    <a:pt x="46745" y="200146"/>
                    <a:pt x="47803" y="194854"/>
                    <a:pt x="44628" y="193796"/>
                  </a:cubicBezTo>
                  <a:lnTo>
                    <a:pt x="35103" y="190621"/>
                  </a:lnTo>
                  <a:cubicBezTo>
                    <a:pt x="34045" y="187446"/>
                    <a:pt x="34019" y="183709"/>
                    <a:pt x="31928" y="181096"/>
                  </a:cubicBezTo>
                  <a:cubicBezTo>
                    <a:pt x="29544" y="178116"/>
                    <a:pt x="24110" y="178159"/>
                    <a:pt x="22403" y="174746"/>
                  </a:cubicBezTo>
                  <a:cubicBezTo>
                    <a:pt x="19524" y="168988"/>
                    <a:pt x="20286" y="162046"/>
                    <a:pt x="19228" y="155696"/>
                  </a:cubicBezTo>
                  <a:cubicBezTo>
                    <a:pt x="21853" y="124196"/>
                    <a:pt x="24867" y="115922"/>
                    <a:pt x="19228" y="85846"/>
                  </a:cubicBezTo>
                  <a:cubicBezTo>
                    <a:pt x="17994" y="79267"/>
                    <a:pt x="18447" y="70509"/>
                    <a:pt x="12878" y="66796"/>
                  </a:cubicBezTo>
                  <a:lnTo>
                    <a:pt x="3353" y="60446"/>
                  </a:lnTo>
                  <a:cubicBezTo>
                    <a:pt x="1236" y="54096"/>
                    <a:pt x="-2997" y="47746"/>
                    <a:pt x="3353" y="41396"/>
                  </a:cubicBezTo>
                  <a:cubicBezTo>
                    <a:pt x="8749" y="36000"/>
                    <a:pt x="22403" y="28696"/>
                    <a:pt x="22403" y="28696"/>
                  </a:cubicBezTo>
                  <a:cubicBezTo>
                    <a:pt x="30413" y="16680"/>
                    <a:pt x="32457" y="1709"/>
                    <a:pt x="35103" y="121"/>
                  </a:cubicBezTo>
                  <a:close/>
                </a:path>
              </a:pathLst>
            </a:custGeom>
            <a:solidFill>
              <a:srgbClr val="FF0000"/>
            </a:solidFill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727" y="5695851"/>
              <a:ext cx="2085575" cy="950064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717" y="6093700"/>
            <a:ext cx="1281782" cy="44673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6499" y="6052988"/>
            <a:ext cx="1647353" cy="49279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06918" y="5128177"/>
            <a:ext cx="7257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(*) Si riporta il nome del corrispondente file.</a:t>
            </a:r>
          </a:p>
          <a:p>
            <a:r>
              <a:rPr lang="it-IT" sz="1200" dirty="0"/>
              <a:t>(**) La durata è indicativa, ciascun istituto potrà modificare la trattazione dei singoli argomenti in base alle proprie esigenze, fatta salva la durata minima complessiva della formazione specifica (8 ore).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77466" y="415645"/>
            <a:ext cx="2544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latin typeface="Times New Roman"/>
                <a:cs typeface="Times New Roman"/>
              </a:rPr>
              <a:t>Formazione Specifica</a:t>
            </a:r>
          </a:p>
        </p:txBody>
      </p:sp>
      <p:pic>
        <p:nvPicPr>
          <p:cNvPr id="6158" name="Picture 14">
            <a:extLst>
              <a:ext uri="{FF2B5EF4-FFF2-40B4-BE49-F238E27FC236}">
                <a16:creationId xmlns:a16="http://schemas.microsoft.com/office/drawing/2014/main" id="{0C6A1FDD-0A0C-4A3A-9059-B1E5840CF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6400"/>
            <a:ext cx="60960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0871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927412" y="6545786"/>
            <a:ext cx="6994340" cy="49701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05367" y="208379"/>
            <a:ext cx="0" cy="6337407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016" y="214729"/>
            <a:ext cx="8693736" cy="0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016" y="194849"/>
            <a:ext cx="0" cy="54725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9401" y="1723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2255" y="5695851"/>
            <a:ext cx="2085575" cy="950064"/>
            <a:chOff x="52727" y="5695851"/>
            <a:chExt cx="2085575" cy="950064"/>
          </a:xfrm>
        </p:grpSpPr>
        <p:sp>
          <p:nvSpPr>
            <p:cNvPr id="4" name="Freeform 3"/>
            <p:cNvSpPr/>
            <p:nvPr/>
          </p:nvSpPr>
          <p:spPr>
            <a:xfrm>
              <a:off x="359537" y="6099051"/>
              <a:ext cx="114592" cy="231896"/>
            </a:xfrm>
            <a:custGeom>
              <a:avLst/>
              <a:gdLst>
                <a:gd name="connsiteX0" fmla="*/ 35103 w 114592"/>
                <a:gd name="connsiteY0" fmla="*/ 121 h 231896"/>
                <a:gd name="connsiteX1" fmla="*/ 38278 w 114592"/>
                <a:gd name="connsiteY1" fmla="*/ 19171 h 231896"/>
                <a:gd name="connsiteX2" fmla="*/ 44628 w 114592"/>
                <a:gd name="connsiteY2" fmla="*/ 38221 h 231896"/>
                <a:gd name="connsiteX3" fmla="*/ 60503 w 114592"/>
                <a:gd name="connsiteY3" fmla="*/ 66796 h 231896"/>
                <a:gd name="connsiteX4" fmla="*/ 79553 w 114592"/>
                <a:gd name="connsiteY4" fmla="*/ 82671 h 231896"/>
                <a:gd name="connsiteX5" fmla="*/ 92253 w 114592"/>
                <a:gd name="connsiteY5" fmla="*/ 98546 h 231896"/>
                <a:gd name="connsiteX6" fmla="*/ 108128 w 114592"/>
                <a:gd name="connsiteY6" fmla="*/ 114421 h 231896"/>
                <a:gd name="connsiteX7" fmla="*/ 114478 w 114592"/>
                <a:gd name="connsiteY7" fmla="*/ 133471 h 231896"/>
                <a:gd name="connsiteX8" fmla="*/ 111303 w 114592"/>
                <a:gd name="connsiteY8" fmla="*/ 155696 h 231896"/>
                <a:gd name="connsiteX9" fmla="*/ 101778 w 114592"/>
                <a:gd name="connsiteY9" fmla="*/ 187446 h 231896"/>
                <a:gd name="connsiteX10" fmla="*/ 98603 w 114592"/>
                <a:gd name="connsiteY10" fmla="*/ 196971 h 231896"/>
                <a:gd name="connsiteX11" fmla="*/ 95428 w 114592"/>
                <a:gd name="connsiteY11" fmla="*/ 206496 h 231896"/>
                <a:gd name="connsiteX12" fmla="*/ 85903 w 114592"/>
                <a:gd name="connsiteY12" fmla="*/ 212846 h 231896"/>
                <a:gd name="connsiteX13" fmla="*/ 79553 w 114592"/>
                <a:gd name="connsiteY13" fmla="*/ 222371 h 231896"/>
                <a:gd name="connsiteX14" fmla="*/ 60503 w 114592"/>
                <a:gd name="connsiteY14" fmla="*/ 231896 h 231896"/>
                <a:gd name="connsiteX15" fmla="*/ 47803 w 114592"/>
                <a:gd name="connsiteY15" fmla="*/ 203321 h 231896"/>
                <a:gd name="connsiteX16" fmla="*/ 44628 w 114592"/>
                <a:gd name="connsiteY16" fmla="*/ 193796 h 231896"/>
                <a:gd name="connsiteX17" fmla="*/ 35103 w 114592"/>
                <a:gd name="connsiteY17" fmla="*/ 190621 h 231896"/>
                <a:gd name="connsiteX18" fmla="*/ 31928 w 114592"/>
                <a:gd name="connsiteY18" fmla="*/ 181096 h 231896"/>
                <a:gd name="connsiteX19" fmla="*/ 22403 w 114592"/>
                <a:gd name="connsiteY19" fmla="*/ 174746 h 231896"/>
                <a:gd name="connsiteX20" fmla="*/ 19228 w 114592"/>
                <a:gd name="connsiteY20" fmla="*/ 155696 h 231896"/>
                <a:gd name="connsiteX21" fmla="*/ 19228 w 114592"/>
                <a:gd name="connsiteY21" fmla="*/ 85846 h 231896"/>
                <a:gd name="connsiteX22" fmla="*/ 12878 w 114592"/>
                <a:gd name="connsiteY22" fmla="*/ 66796 h 231896"/>
                <a:gd name="connsiteX23" fmla="*/ 3353 w 114592"/>
                <a:gd name="connsiteY23" fmla="*/ 60446 h 231896"/>
                <a:gd name="connsiteX24" fmla="*/ 3353 w 114592"/>
                <a:gd name="connsiteY24" fmla="*/ 41396 h 231896"/>
                <a:gd name="connsiteX25" fmla="*/ 22403 w 114592"/>
                <a:gd name="connsiteY25" fmla="*/ 28696 h 231896"/>
                <a:gd name="connsiteX26" fmla="*/ 35103 w 114592"/>
                <a:gd name="connsiteY26" fmla="*/ 121 h 23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592" h="231896">
                  <a:moveTo>
                    <a:pt x="35103" y="121"/>
                  </a:moveTo>
                  <a:cubicBezTo>
                    <a:pt x="37749" y="-1467"/>
                    <a:pt x="36717" y="12926"/>
                    <a:pt x="38278" y="19171"/>
                  </a:cubicBezTo>
                  <a:cubicBezTo>
                    <a:pt x="39901" y="25665"/>
                    <a:pt x="42511" y="31871"/>
                    <a:pt x="44628" y="38221"/>
                  </a:cubicBezTo>
                  <a:cubicBezTo>
                    <a:pt x="47937" y="48147"/>
                    <a:pt x="51145" y="60558"/>
                    <a:pt x="60503" y="66796"/>
                  </a:cubicBezTo>
                  <a:cubicBezTo>
                    <a:pt x="73764" y="75637"/>
                    <a:pt x="67330" y="70448"/>
                    <a:pt x="79553" y="82671"/>
                  </a:cubicBezTo>
                  <a:cubicBezTo>
                    <a:pt x="85734" y="101214"/>
                    <a:pt x="77892" y="84185"/>
                    <a:pt x="92253" y="98546"/>
                  </a:cubicBezTo>
                  <a:cubicBezTo>
                    <a:pt x="113420" y="119713"/>
                    <a:pt x="82728" y="97488"/>
                    <a:pt x="108128" y="114421"/>
                  </a:cubicBezTo>
                  <a:cubicBezTo>
                    <a:pt x="110245" y="120771"/>
                    <a:pt x="115425" y="126845"/>
                    <a:pt x="114478" y="133471"/>
                  </a:cubicBezTo>
                  <a:cubicBezTo>
                    <a:pt x="113420" y="140879"/>
                    <a:pt x="112642" y="148333"/>
                    <a:pt x="111303" y="155696"/>
                  </a:cubicBezTo>
                  <a:cubicBezTo>
                    <a:pt x="109384" y="166253"/>
                    <a:pt x="105092" y="177505"/>
                    <a:pt x="101778" y="187446"/>
                  </a:cubicBezTo>
                  <a:lnTo>
                    <a:pt x="98603" y="196971"/>
                  </a:lnTo>
                  <a:cubicBezTo>
                    <a:pt x="97545" y="200146"/>
                    <a:pt x="98213" y="204640"/>
                    <a:pt x="95428" y="206496"/>
                  </a:cubicBezTo>
                  <a:lnTo>
                    <a:pt x="85903" y="212846"/>
                  </a:lnTo>
                  <a:cubicBezTo>
                    <a:pt x="83786" y="216021"/>
                    <a:pt x="82251" y="219673"/>
                    <a:pt x="79553" y="222371"/>
                  </a:cubicBezTo>
                  <a:cubicBezTo>
                    <a:pt x="73398" y="228526"/>
                    <a:pt x="68250" y="229314"/>
                    <a:pt x="60503" y="231896"/>
                  </a:cubicBezTo>
                  <a:cubicBezTo>
                    <a:pt x="50440" y="216802"/>
                    <a:pt x="55360" y="225991"/>
                    <a:pt x="47803" y="203321"/>
                  </a:cubicBezTo>
                  <a:cubicBezTo>
                    <a:pt x="46745" y="200146"/>
                    <a:pt x="47803" y="194854"/>
                    <a:pt x="44628" y="193796"/>
                  </a:cubicBezTo>
                  <a:lnTo>
                    <a:pt x="35103" y="190621"/>
                  </a:lnTo>
                  <a:cubicBezTo>
                    <a:pt x="34045" y="187446"/>
                    <a:pt x="34019" y="183709"/>
                    <a:pt x="31928" y="181096"/>
                  </a:cubicBezTo>
                  <a:cubicBezTo>
                    <a:pt x="29544" y="178116"/>
                    <a:pt x="24110" y="178159"/>
                    <a:pt x="22403" y="174746"/>
                  </a:cubicBezTo>
                  <a:cubicBezTo>
                    <a:pt x="19524" y="168988"/>
                    <a:pt x="20286" y="162046"/>
                    <a:pt x="19228" y="155696"/>
                  </a:cubicBezTo>
                  <a:cubicBezTo>
                    <a:pt x="21853" y="124196"/>
                    <a:pt x="24867" y="115922"/>
                    <a:pt x="19228" y="85846"/>
                  </a:cubicBezTo>
                  <a:cubicBezTo>
                    <a:pt x="17994" y="79267"/>
                    <a:pt x="18447" y="70509"/>
                    <a:pt x="12878" y="66796"/>
                  </a:cubicBezTo>
                  <a:lnTo>
                    <a:pt x="3353" y="60446"/>
                  </a:lnTo>
                  <a:cubicBezTo>
                    <a:pt x="1236" y="54096"/>
                    <a:pt x="-2997" y="47746"/>
                    <a:pt x="3353" y="41396"/>
                  </a:cubicBezTo>
                  <a:cubicBezTo>
                    <a:pt x="8749" y="36000"/>
                    <a:pt x="22403" y="28696"/>
                    <a:pt x="22403" y="28696"/>
                  </a:cubicBezTo>
                  <a:cubicBezTo>
                    <a:pt x="30413" y="16680"/>
                    <a:pt x="32457" y="1709"/>
                    <a:pt x="35103" y="121"/>
                  </a:cubicBezTo>
                  <a:close/>
                </a:path>
              </a:pathLst>
            </a:custGeom>
            <a:solidFill>
              <a:srgbClr val="FF0000"/>
            </a:solidFill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727" y="5695851"/>
              <a:ext cx="2085575" cy="950064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717" y="6093700"/>
            <a:ext cx="1281782" cy="44673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6499" y="6052988"/>
            <a:ext cx="1647353" cy="49279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57200" y="1482081"/>
            <a:ext cx="8229600" cy="427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Times New Roman"/>
                <a:cs typeface="Times New Roman"/>
              </a:rPr>
              <a:t>Percorso di formazione CSSL &amp; Formazione Specifica.</a:t>
            </a:r>
          </a:p>
          <a:p>
            <a:endParaRPr lang="it-IT" sz="2800" dirty="0">
              <a:latin typeface="Times New Roman"/>
              <a:cs typeface="Times New Roman"/>
            </a:endParaRPr>
          </a:p>
          <a:p>
            <a:r>
              <a:rPr lang="it-IT" sz="2400" dirty="0">
                <a:latin typeface="Times New Roman"/>
                <a:cs typeface="Times New Roman"/>
              </a:rPr>
              <a:t>I contenuti del modulo di formazione specifica riguarda rischi presenti </a:t>
            </a:r>
            <a:r>
              <a:rPr lang="it-IT" sz="2400" i="1" dirty="0">
                <a:latin typeface="Times New Roman"/>
                <a:cs typeface="Times New Roman"/>
              </a:rPr>
              <a:t>trasversalmente</a:t>
            </a:r>
            <a:r>
              <a:rPr lang="it-IT" sz="2400" dirty="0">
                <a:latin typeface="Times New Roman"/>
                <a:cs typeface="Times New Roman"/>
              </a:rPr>
              <a:t> negli istituti scolastici.</a:t>
            </a:r>
          </a:p>
          <a:p>
            <a:endParaRPr lang="it-IT" sz="2400" dirty="0">
              <a:latin typeface="Times New Roman"/>
              <a:cs typeface="Times New Roman"/>
            </a:endParaRPr>
          </a:p>
          <a:p>
            <a:r>
              <a:rPr lang="it-IT" sz="2400" dirty="0">
                <a:latin typeface="Times New Roman"/>
                <a:cs typeface="Times New Roman"/>
              </a:rPr>
              <a:t>Qualora vi fossero in singoli istituti specifici rischi legati, ad es. a particolari ambienti didattici, il modulo di formazione specifica dovrà essere integrato con la trattazione di questi rischi peculiari.</a:t>
            </a:r>
          </a:p>
          <a:p>
            <a:r>
              <a:rPr lang="it-IT" sz="2400" dirty="0">
                <a:latin typeface="Times New Roman"/>
                <a:cs typeface="Times New Roman"/>
              </a:rPr>
              <a:t>La verifica degli apprendimenti e l’attestazione di questa formazione aggiuntiva, sono a carico della singola Istituzione Scolastica.   </a:t>
            </a:r>
          </a:p>
        </p:txBody>
      </p:sp>
      <p:pic>
        <p:nvPicPr>
          <p:cNvPr id="17420" name="Picture 12">
            <a:extLst>
              <a:ext uri="{FF2B5EF4-FFF2-40B4-BE49-F238E27FC236}">
                <a16:creationId xmlns:a16="http://schemas.microsoft.com/office/drawing/2014/main" id="{9E359396-4BC6-4FEA-8C03-323A2BE2A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54000"/>
            <a:ext cx="6121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040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927412" y="6545786"/>
            <a:ext cx="6994340" cy="49701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05367" y="208379"/>
            <a:ext cx="0" cy="6337407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016" y="214729"/>
            <a:ext cx="8693736" cy="0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016" y="194849"/>
            <a:ext cx="0" cy="54725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9401" y="1723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2255" y="5695851"/>
            <a:ext cx="2085575" cy="950064"/>
            <a:chOff x="52727" y="5695851"/>
            <a:chExt cx="2085575" cy="950064"/>
          </a:xfrm>
        </p:grpSpPr>
        <p:sp>
          <p:nvSpPr>
            <p:cNvPr id="4" name="Freeform 3"/>
            <p:cNvSpPr/>
            <p:nvPr/>
          </p:nvSpPr>
          <p:spPr>
            <a:xfrm>
              <a:off x="359537" y="6099051"/>
              <a:ext cx="114592" cy="231896"/>
            </a:xfrm>
            <a:custGeom>
              <a:avLst/>
              <a:gdLst>
                <a:gd name="connsiteX0" fmla="*/ 35103 w 114592"/>
                <a:gd name="connsiteY0" fmla="*/ 121 h 231896"/>
                <a:gd name="connsiteX1" fmla="*/ 38278 w 114592"/>
                <a:gd name="connsiteY1" fmla="*/ 19171 h 231896"/>
                <a:gd name="connsiteX2" fmla="*/ 44628 w 114592"/>
                <a:gd name="connsiteY2" fmla="*/ 38221 h 231896"/>
                <a:gd name="connsiteX3" fmla="*/ 60503 w 114592"/>
                <a:gd name="connsiteY3" fmla="*/ 66796 h 231896"/>
                <a:gd name="connsiteX4" fmla="*/ 79553 w 114592"/>
                <a:gd name="connsiteY4" fmla="*/ 82671 h 231896"/>
                <a:gd name="connsiteX5" fmla="*/ 92253 w 114592"/>
                <a:gd name="connsiteY5" fmla="*/ 98546 h 231896"/>
                <a:gd name="connsiteX6" fmla="*/ 108128 w 114592"/>
                <a:gd name="connsiteY6" fmla="*/ 114421 h 231896"/>
                <a:gd name="connsiteX7" fmla="*/ 114478 w 114592"/>
                <a:gd name="connsiteY7" fmla="*/ 133471 h 231896"/>
                <a:gd name="connsiteX8" fmla="*/ 111303 w 114592"/>
                <a:gd name="connsiteY8" fmla="*/ 155696 h 231896"/>
                <a:gd name="connsiteX9" fmla="*/ 101778 w 114592"/>
                <a:gd name="connsiteY9" fmla="*/ 187446 h 231896"/>
                <a:gd name="connsiteX10" fmla="*/ 98603 w 114592"/>
                <a:gd name="connsiteY10" fmla="*/ 196971 h 231896"/>
                <a:gd name="connsiteX11" fmla="*/ 95428 w 114592"/>
                <a:gd name="connsiteY11" fmla="*/ 206496 h 231896"/>
                <a:gd name="connsiteX12" fmla="*/ 85903 w 114592"/>
                <a:gd name="connsiteY12" fmla="*/ 212846 h 231896"/>
                <a:gd name="connsiteX13" fmla="*/ 79553 w 114592"/>
                <a:gd name="connsiteY13" fmla="*/ 222371 h 231896"/>
                <a:gd name="connsiteX14" fmla="*/ 60503 w 114592"/>
                <a:gd name="connsiteY14" fmla="*/ 231896 h 231896"/>
                <a:gd name="connsiteX15" fmla="*/ 47803 w 114592"/>
                <a:gd name="connsiteY15" fmla="*/ 203321 h 231896"/>
                <a:gd name="connsiteX16" fmla="*/ 44628 w 114592"/>
                <a:gd name="connsiteY16" fmla="*/ 193796 h 231896"/>
                <a:gd name="connsiteX17" fmla="*/ 35103 w 114592"/>
                <a:gd name="connsiteY17" fmla="*/ 190621 h 231896"/>
                <a:gd name="connsiteX18" fmla="*/ 31928 w 114592"/>
                <a:gd name="connsiteY18" fmla="*/ 181096 h 231896"/>
                <a:gd name="connsiteX19" fmla="*/ 22403 w 114592"/>
                <a:gd name="connsiteY19" fmla="*/ 174746 h 231896"/>
                <a:gd name="connsiteX20" fmla="*/ 19228 w 114592"/>
                <a:gd name="connsiteY20" fmla="*/ 155696 h 231896"/>
                <a:gd name="connsiteX21" fmla="*/ 19228 w 114592"/>
                <a:gd name="connsiteY21" fmla="*/ 85846 h 231896"/>
                <a:gd name="connsiteX22" fmla="*/ 12878 w 114592"/>
                <a:gd name="connsiteY22" fmla="*/ 66796 h 231896"/>
                <a:gd name="connsiteX23" fmla="*/ 3353 w 114592"/>
                <a:gd name="connsiteY23" fmla="*/ 60446 h 231896"/>
                <a:gd name="connsiteX24" fmla="*/ 3353 w 114592"/>
                <a:gd name="connsiteY24" fmla="*/ 41396 h 231896"/>
                <a:gd name="connsiteX25" fmla="*/ 22403 w 114592"/>
                <a:gd name="connsiteY25" fmla="*/ 28696 h 231896"/>
                <a:gd name="connsiteX26" fmla="*/ 35103 w 114592"/>
                <a:gd name="connsiteY26" fmla="*/ 121 h 23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592" h="231896">
                  <a:moveTo>
                    <a:pt x="35103" y="121"/>
                  </a:moveTo>
                  <a:cubicBezTo>
                    <a:pt x="37749" y="-1467"/>
                    <a:pt x="36717" y="12926"/>
                    <a:pt x="38278" y="19171"/>
                  </a:cubicBezTo>
                  <a:cubicBezTo>
                    <a:pt x="39901" y="25665"/>
                    <a:pt x="42511" y="31871"/>
                    <a:pt x="44628" y="38221"/>
                  </a:cubicBezTo>
                  <a:cubicBezTo>
                    <a:pt x="47937" y="48147"/>
                    <a:pt x="51145" y="60558"/>
                    <a:pt x="60503" y="66796"/>
                  </a:cubicBezTo>
                  <a:cubicBezTo>
                    <a:pt x="73764" y="75637"/>
                    <a:pt x="67330" y="70448"/>
                    <a:pt x="79553" y="82671"/>
                  </a:cubicBezTo>
                  <a:cubicBezTo>
                    <a:pt x="85734" y="101214"/>
                    <a:pt x="77892" y="84185"/>
                    <a:pt x="92253" y="98546"/>
                  </a:cubicBezTo>
                  <a:cubicBezTo>
                    <a:pt x="113420" y="119713"/>
                    <a:pt x="82728" y="97488"/>
                    <a:pt x="108128" y="114421"/>
                  </a:cubicBezTo>
                  <a:cubicBezTo>
                    <a:pt x="110245" y="120771"/>
                    <a:pt x="115425" y="126845"/>
                    <a:pt x="114478" y="133471"/>
                  </a:cubicBezTo>
                  <a:cubicBezTo>
                    <a:pt x="113420" y="140879"/>
                    <a:pt x="112642" y="148333"/>
                    <a:pt x="111303" y="155696"/>
                  </a:cubicBezTo>
                  <a:cubicBezTo>
                    <a:pt x="109384" y="166253"/>
                    <a:pt x="105092" y="177505"/>
                    <a:pt x="101778" y="187446"/>
                  </a:cubicBezTo>
                  <a:lnTo>
                    <a:pt x="98603" y="196971"/>
                  </a:lnTo>
                  <a:cubicBezTo>
                    <a:pt x="97545" y="200146"/>
                    <a:pt x="98213" y="204640"/>
                    <a:pt x="95428" y="206496"/>
                  </a:cubicBezTo>
                  <a:lnTo>
                    <a:pt x="85903" y="212846"/>
                  </a:lnTo>
                  <a:cubicBezTo>
                    <a:pt x="83786" y="216021"/>
                    <a:pt x="82251" y="219673"/>
                    <a:pt x="79553" y="222371"/>
                  </a:cubicBezTo>
                  <a:cubicBezTo>
                    <a:pt x="73398" y="228526"/>
                    <a:pt x="68250" y="229314"/>
                    <a:pt x="60503" y="231896"/>
                  </a:cubicBezTo>
                  <a:cubicBezTo>
                    <a:pt x="50440" y="216802"/>
                    <a:pt x="55360" y="225991"/>
                    <a:pt x="47803" y="203321"/>
                  </a:cubicBezTo>
                  <a:cubicBezTo>
                    <a:pt x="46745" y="200146"/>
                    <a:pt x="47803" y="194854"/>
                    <a:pt x="44628" y="193796"/>
                  </a:cubicBezTo>
                  <a:lnTo>
                    <a:pt x="35103" y="190621"/>
                  </a:lnTo>
                  <a:cubicBezTo>
                    <a:pt x="34045" y="187446"/>
                    <a:pt x="34019" y="183709"/>
                    <a:pt x="31928" y="181096"/>
                  </a:cubicBezTo>
                  <a:cubicBezTo>
                    <a:pt x="29544" y="178116"/>
                    <a:pt x="24110" y="178159"/>
                    <a:pt x="22403" y="174746"/>
                  </a:cubicBezTo>
                  <a:cubicBezTo>
                    <a:pt x="19524" y="168988"/>
                    <a:pt x="20286" y="162046"/>
                    <a:pt x="19228" y="155696"/>
                  </a:cubicBezTo>
                  <a:cubicBezTo>
                    <a:pt x="21853" y="124196"/>
                    <a:pt x="24867" y="115922"/>
                    <a:pt x="19228" y="85846"/>
                  </a:cubicBezTo>
                  <a:cubicBezTo>
                    <a:pt x="17994" y="79267"/>
                    <a:pt x="18447" y="70509"/>
                    <a:pt x="12878" y="66796"/>
                  </a:cubicBezTo>
                  <a:lnTo>
                    <a:pt x="3353" y="60446"/>
                  </a:lnTo>
                  <a:cubicBezTo>
                    <a:pt x="1236" y="54096"/>
                    <a:pt x="-2997" y="47746"/>
                    <a:pt x="3353" y="41396"/>
                  </a:cubicBezTo>
                  <a:cubicBezTo>
                    <a:pt x="8749" y="36000"/>
                    <a:pt x="22403" y="28696"/>
                    <a:pt x="22403" y="28696"/>
                  </a:cubicBezTo>
                  <a:cubicBezTo>
                    <a:pt x="30413" y="16680"/>
                    <a:pt x="32457" y="1709"/>
                    <a:pt x="35103" y="121"/>
                  </a:cubicBezTo>
                  <a:close/>
                </a:path>
              </a:pathLst>
            </a:custGeom>
            <a:solidFill>
              <a:srgbClr val="FF0000"/>
            </a:solidFill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727" y="5695851"/>
              <a:ext cx="2085575" cy="950064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717" y="6093700"/>
            <a:ext cx="1281782" cy="44673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6499" y="6052988"/>
            <a:ext cx="1647353" cy="49279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57200" y="1482081"/>
            <a:ext cx="8229600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Times New Roman"/>
                <a:cs typeface="Times New Roman"/>
              </a:rPr>
              <a:t>I contenuto  dei moduli di formazione generale e di formazione specifica soddisfano quanto richiesto da:</a:t>
            </a:r>
          </a:p>
          <a:p>
            <a:r>
              <a:rPr lang="it-IT" sz="2800" dirty="0">
                <a:latin typeface="Times New Roman"/>
                <a:cs typeface="Times New Roman"/>
              </a:rPr>
              <a:t>art. 37 (c.1 </a:t>
            </a:r>
            <a:r>
              <a:rPr lang="it-IT" sz="2800" dirty="0" err="1">
                <a:latin typeface="Times New Roman"/>
                <a:cs typeface="Times New Roman"/>
              </a:rPr>
              <a:t>lett</a:t>
            </a:r>
            <a:r>
              <a:rPr lang="it-IT" sz="2800" dirty="0">
                <a:latin typeface="Times New Roman"/>
                <a:cs typeface="Times New Roman"/>
              </a:rPr>
              <a:t>. </a:t>
            </a:r>
            <a:r>
              <a:rPr lang="it-IT" sz="2800" i="1" dirty="0">
                <a:latin typeface="Times New Roman"/>
                <a:cs typeface="Times New Roman"/>
              </a:rPr>
              <a:t>a</a:t>
            </a:r>
            <a:r>
              <a:rPr lang="it-IT" sz="2800" dirty="0">
                <a:latin typeface="Times New Roman"/>
                <a:cs typeface="Times New Roman"/>
              </a:rPr>
              <a:t> e </a:t>
            </a:r>
            <a:r>
              <a:rPr lang="it-IT" sz="2800" i="1" dirty="0">
                <a:latin typeface="Times New Roman"/>
                <a:cs typeface="Times New Roman"/>
              </a:rPr>
              <a:t>b</a:t>
            </a:r>
            <a:r>
              <a:rPr lang="it-IT" sz="2800" dirty="0">
                <a:latin typeface="Times New Roman"/>
                <a:cs typeface="Times New Roman"/>
              </a:rPr>
              <a:t>;</a:t>
            </a:r>
            <a:r>
              <a:rPr lang="it-IT" sz="2800" i="1" dirty="0">
                <a:latin typeface="Times New Roman"/>
                <a:cs typeface="Times New Roman"/>
              </a:rPr>
              <a:t> </a:t>
            </a:r>
            <a:r>
              <a:rPr lang="it-IT" sz="2800" dirty="0">
                <a:latin typeface="Times New Roman"/>
                <a:cs typeface="Times New Roman"/>
              </a:rPr>
              <a:t>c.2) del Dlgs.81/2008;</a:t>
            </a:r>
          </a:p>
          <a:p>
            <a:r>
              <a:rPr lang="it-IT" sz="2800" dirty="0">
                <a:latin typeface="Times New Roman"/>
                <a:cs typeface="Times New Roman"/>
              </a:rPr>
              <a:t>Accordo 21 Dicembre 2011 n°221/CSR.</a:t>
            </a:r>
          </a:p>
          <a:p>
            <a:endParaRPr lang="it-IT" sz="2800" dirty="0">
              <a:latin typeface="Times New Roman"/>
              <a:cs typeface="Times New Roman"/>
            </a:endParaRPr>
          </a:p>
          <a:p>
            <a:r>
              <a:rPr lang="it-IT" sz="2800" dirty="0">
                <a:latin typeface="Times New Roman"/>
                <a:cs typeface="Times New Roman"/>
              </a:rPr>
              <a:t>Il modulo di formazione generale rappresenta un credito formativo permanente.</a:t>
            </a:r>
          </a:p>
          <a:p>
            <a:r>
              <a:rPr lang="it-IT" sz="2800" dirty="0">
                <a:latin typeface="Times New Roman"/>
                <a:cs typeface="Times New Roman"/>
              </a:rPr>
              <a:t>Il modulo di formazione specifica ha validità quinquennale, poi richiede aggiornamento.</a:t>
            </a:r>
            <a:endParaRPr lang="it-IT" sz="2000" dirty="0">
              <a:latin typeface="Times New Roman"/>
              <a:cs typeface="Times New Roman"/>
            </a:endParaRPr>
          </a:p>
        </p:txBody>
      </p:sp>
      <p:pic>
        <p:nvPicPr>
          <p:cNvPr id="7184" name="Picture 16">
            <a:extLst>
              <a:ext uri="{FF2B5EF4-FFF2-40B4-BE49-F238E27FC236}">
                <a16:creationId xmlns:a16="http://schemas.microsoft.com/office/drawing/2014/main" id="{AA275214-0909-4162-8000-D04641D91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54000"/>
            <a:ext cx="6121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0871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927412" y="6545786"/>
            <a:ext cx="6994340" cy="49701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05367" y="208379"/>
            <a:ext cx="0" cy="6337407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016" y="214729"/>
            <a:ext cx="8693736" cy="0"/>
          </a:xfrm>
          <a:prstGeom prst="line">
            <a:avLst/>
          </a:prstGeom>
          <a:ln w="381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016" y="194849"/>
            <a:ext cx="0" cy="5472567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9401" y="1723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2255" y="5695851"/>
            <a:ext cx="2085575" cy="950064"/>
            <a:chOff x="52727" y="5695851"/>
            <a:chExt cx="2085575" cy="950064"/>
          </a:xfrm>
        </p:grpSpPr>
        <p:sp>
          <p:nvSpPr>
            <p:cNvPr id="4" name="Freeform 3"/>
            <p:cNvSpPr/>
            <p:nvPr/>
          </p:nvSpPr>
          <p:spPr>
            <a:xfrm>
              <a:off x="359537" y="6099051"/>
              <a:ext cx="114592" cy="231896"/>
            </a:xfrm>
            <a:custGeom>
              <a:avLst/>
              <a:gdLst>
                <a:gd name="connsiteX0" fmla="*/ 35103 w 114592"/>
                <a:gd name="connsiteY0" fmla="*/ 121 h 231896"/>
                <a:gd name="connsiteX1" fmla="*/ 38278 w 114592"/>
                <a:gd name="connsiteY1" fmla="*/ 19171 h 231896"/>
                <a:gd name="connsiteX2" fmla="*/ 44628 w 114592"/>
                <a:gd name="connsiteY2" fmla="*/ 38221 h 231896"/>
                <a:gd name="connsiteX3" fmla="*/ 60503 w 114592"/>
                <a:gd name="connsiteY3" fmla="*/ 66796 h 231896"/>
                <a:gd name="connsiteX4" fmla="*/ 79553 w 114592"/>
                <a:gd name="connsiteY4" fmla="*/ 82671 h 231896"/>
                <a:gd name="connsiteX5" fmla="*/ 92253 w 114592"/>
                <a:gd name="connsiteY5" fmla="*/ 98546 h 231896"/>
                <a:gd name="connsiteX6" fmla="*/ 108128 w 114592"/>
                <a:gd name="connsiteY6" fmla="*/ 114421 h 231896"/>
                <a:gd name="connsiteX7" fmla="*/ 114478 w 114592"/>
                <a:gd name="connsiteY7" fmla="*/ 133471 h 231896"/>
                <a:gd name="connsiteX8" fmla="*/ 111303 w 114592"/>
                <a:gd name="connsiteY8" fmla="*/ 155696 h 231896"/>
                <a:gd name="connsiteX9" fmla="*/ 101778 w 114592"/>
                <a:gd name="connsiteY9" fmla="*/ 187446 h 231896"/>
                <a:gd name="connsiteX10" fmla="*/ 98603 w 114592"/>
                <a:gd name="connsiteY10" fmla="*/ 196971 h 231896"/>
                <a:gd name="connsiteX11" fmla="*/ 95428 w 114592"/>
                <a:gd name="connsiteY11" fmla="*/ 206496 h 231896"/>
                <a:gd name="connsiteX12" fmla="*/ 85903 w 114592"/>
                <a:gd name="connsiteY12" fmla="*/ 212846 h 231896"/>
                <a:gd name="connsiteX13" fmla="*/ 79553 w 114592"/>
                <a:gd name="connsiteY13" fmla="*/ 222371 h 231896"/>
                <a:gd name="connsiteX14" fmla="*/ 60503 w 114592"/>
                <a:gd name="connsiteY14" fmla="*/ 231896 h 231896"/>
                <a:gd name="connsiteX15" fmla="*/ 47803 w 114592"/>
                <a:gd name="connsiteY15" fmla="*/ 203321 h 231896"/>
                <a:gd name="connsiteX16" fmla="*/ 44628 w 114592"/>
                <a:gd name="connsiteY16" fmla="*/ 193796 h 231896"/>
                <a:gd name="connsiteX17" fmla="*/ 35103 w 114592"/>
                <a:gd name="connsiteY17" fmla="*/ 190621 h 231896"/>
                <a:gd name="connsiteX18" fmla="*/ 31928 w 114592"/>
                <a:gd name="connsiteY18" fmla="*/ 181096 h 231896"/>
                <a:gd name="connsiteX19" fmla="*/ 22403 w 114592"/>
                <a:gd name="connsiteY19" fmla="*/ 174746 h 231896"/>
                <a:gd name="connsiteX20" fmla="*/ 19228 w 114592"/>
                <a:gd name="connsiteY20" fmla="*/ 155696 h 231896"/>
                <a:gd name="connsiteX21" fmla="*/ 19228 w 114592"/>
                <a:gd name="connsiteY21" fmla="*/ 85846 h 231896"/>
                <a:gd name="connsiteX22" fmla="*/ 12878 w 114592"/>
                <a:gd name="connsiteY22" fmla="*/ 66796 h 231896"/>
                <a:gd name="connsiteX23" fmla="*/ 3353 w 114592"/>
                <a:gd name="connsiteY23" fmla="*/ 60446 h 231896"/>
                <a:gd name="connsiteX24" fmla="*/ 3353 w 114592"/>
                <a:gd name="connsiteY24" fmla="*/ 41396 h 231896"/>
                <a:gd name="connsiteX25" fmla="*/ 22403 w 114592"/>
                <a:gd name="connsiteY25" fmla="*/ 28696 h 231896"/>
                <a:gd name="connsiteX26" fmla="*/ 35103 w 114592"/>
                <a:gd name="connsiteY26" fmla="*/ 121 h 23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592" h="231896">
                  <a:moveTo>
                    <a:pt x="35103" y="121"/>
                  </a:moveTo>
                  <a:cubicBezTo>
                    <a:pt x="37749" y="-1467"/>
                    <a:pt x="36717" y="12926"/>
                    <a:pt x="38278" y="19171"/>
                  </a:cubicBezTo>
                  <a:cubicBezTo>
                    <a:pt x="39901" y="25665"/>
                    <a:pt x="42511" y="31871"/>
                    <a:pt x="44628" y="38221"/>
                  </a:cubicBezTo>
                  <a:cubicBezTo>
                    <a:pt x="47937" y="48147"/>
                    <a:pt x="51145" y="60558"/>
                    <a:pt x="60503" y="66796"/>
                  </a:cubicBezTo>
                  <a:cubicBezTo>
                    <a:pt x="73764" y="75637"/>
                    <a:pt x="67330" y="70448"/>
                    <a:pt x="79553" y="82671"/>
                  </a:cubicBezTo>
                  <a:cubicBezTo>
                    <a:pt x="85734" y="101214"/>
                    <a:pt x="77892" y="84185"/>
                    <a:pt x="92253" y="98546"/>
                  </a:cubicBezTo>
                  <a:cubicBezTo>
                    <a:pt x="113420" y="119713"/>
                    <a:pt x="82728" y="97488"/>
                    <a:pt x="108128" y="114421"/>
                  </a:cubicBezTo>
                  <a:cubicBezTo>
                    <a:pt x="110245" y="120771"/>
                    <a:pt x="115425" y="126845"/>
                    <a:pt x="114478" y="133471"/>
                  </a:cubicBezTo>
                  <a:cubicBezTo>
                    <a:pt x="113420" y="140879"/>
                    <a:pt x="112642" y="148333"/>
                    <a:pt x="111303" y="155696"/>
                  </a:cubicBezTo>
                  <a:cubicBezTo>
                    <a:pt x="109384" y="166253"/>
                    <a:pt x="105092" y="177505"/>
                    <a:pt x="101778" y="187446"/>
                  </a:cubicBezTo>
                  <a:lnTo>
                    <a:pt x="98603" y="196971"/>
                  </a:lnTo>
                  <a:cubicBezTo>
                    <a:pt x="97545" y="200146"/>
                    <a:pt x="98213" y="204640"/>
                    <a:pt x="95428" y="206496"/>
                  </a:cubicBezTo>
                  <a:lnTo>
                    <a:pt x="85903" y="212846"/>
                  </a:lnTo>
                  <a:cubicBezTo>
                    <a:pt x="83786" y="216021"/>
                    <a:pt x="82251" y="219673"/>
                    <a:pt x="79553" y="222371"/>
                  </a:cubicBezTo>
                  <a:cubicBezTo>
                    <a:pt x="73398" y="228526"/>
                    <a:pt x="68250" y="229314"/>
                    <a:pt x="60503" y="231896"/>
                  </a:cubicBezTo>
                  <a:cubicBezTo>
                    <a:pt x="50440" y="216802"/>
                    <a:pt x="55360" y="225991"/>
                    <a:pt x="47803" y="203321"/>
                  </a:cubicBezTo>
                  <a:cubicBezTo>
                    <a:pt x="46745" y="200146"/>
                    <a:pt x="47803" y="194854"/>
                    <a:pt x="44628" y="193796"/>
                  </a:cubicBezTo>
                  <a:lnTo>
                    <a:pt x="35103" y="190621"/>
                  </a:lnTo>
                  <a:cubicBezTo>
                    <a:pt x="34045" y="187446"/>
                    <a:pt x="34019" y="183709"/>
                    <a:pt x="31928" y="181096"/>
                  </a:cubicBezTo>
                  <a:cubicBezTo>
                    <a:pt x="29544" y="178116"/>
                    <a:pt x="24110" y="178159"/>
                    <a:pt x="22403" y="174746"/>
                  </a:cubicBezTo>
                  <a:cubicBezTo>
                    <a:pt x="19524" y="168988"/>
                    <a:pt x="20286" y="162046"/>
                    <a:pt x="19228" y="155696"/>
                  </a:cubicBezTo>
                  <a:cubicBezTo>
                    <a:pt x="21853" y="124196"/>
                    <a:pt x="24867" y="115922"/>
                    <a:pt x="19228" y="85846"/>
                  </a:cubicBezTo>
                  <a:cubicBezTo>
                    <a:pt x="17994" y="79267"/>
                    <a:pt x="18447" y="70509"/>
                    <a:pt x="12878" y="66796"/>
                  </a:cubicBezTo>
                  <a:lnTo>
                    <a:pt x="3353" y="60446"/>
                  </a:lnTo>
                  <a:cubicBezTo>
                    <a:pt x="1236" y="54096"/>
                    <a:pt x="-2997" y="47746"/>
                    <a:pt x="3353" y="41396"/>
                  </a:cubicBezTo>
                  <a:cubicBezTo>
                    <a:pt x="8749" y="36000"/>
                    <a:pt x="22403" y="28696"/>
                    <a:pt x="22403" y="28696"/>
                  </a:cubicBezTo>
                  <a:cubicBezTo>
                    <a:pt x="30413" y="16680"/>
                    <a:pt x="32457" y="1709"/>
                    <a:pt x="35103" y="121"/>
                  </a:cubicBezTo>
                  <a:close/>
                </a:path>
              </a:pathLst>
            </a:custGeom>
            <a:solidFill>
              <a:srgbClr val="FF0000"/>
            </a:solidFill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727" y="5695851"/>
              <a:ext cx="2085575" cy="950064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717" y="6093700"/>
            <a:ext cx="1281782" cy="44673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6499" y="6052988"/>
            <a:ext cx="1647353" cy="49279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7200" y="1482081"/>
            <a:ext cx="8229600" cy="4339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latin typeface="Times New Roman"/>
                <a:cs typeface="Times New Roman"/>
              </a:rPr>
              <a:t>Verifica finale di apprendimento</a:t>
            </a:r>
          </a:p>
          <a:p>
            <a:endParaRPr lang="it-IT" sz="2800" dirty="0">
              <a:latin typeface="Times New Roman"/>
              <a:cs typeface="Times New Roman"/>
            </a:endParaRPr>
          </a:p>
          <a:p>
            <a:r>
              <a:rPr lang="it-IT" sz="2400" dirty="0">
                <a:latin typeface="Times New Roman"/>
                <a:cs typeface="Times New Roman"/>
              </a:rPr>
              <a:t>Piattaforma CSSL c/o IS “</a:t>
            </a:r>
            <a:r>
              <a:rPr lang="it-IT" sz="2400" dirty="0" err="1">
                <a:latin typeface="Times New Roman"/>
                <a:cs typeface="Times New Roman"/>
              </a:rPr>
              <a:t>G.Falcone</a:t>
            </a:r>
            <a:r>
              <a:rPr lang="it-IT" sz="2400" dirty="0">
                <a:latin typeface="Times New Roman"/>
                <a:cs typeface="Times New Roman"/>
              </a:rPr>
              <a:t>”-Gallarate.</a:t>
            </a:r>
          </a:p>
          <a:p>
            <a:endParaRPr lang="it-IT" sz="2400" dirty="0">
              <a:latin typeface="Times New Roman"/>
              <a:cs typeface="Times New Roman"/>
            </a:endParaRPr>
          </a:p>
          <a:p>
            <a:r>
              <a:rPr lang="it-IT" sz="2400" dirty="0">
                <a:latin typeface="Times New Roman"/>
                <a:cs typeface="Times New Roman"/>
              </a:rPr>
              <a:t>Sono state preparate 200 nuove domande</a:t>
            </a:r>
          </a:p>
          <a:p>
            <a:endParaRPr lang="it-IT" sz="2400" dirty="0">
              <a:latin typeface="Times New Roman"/>
              <a:cs typeface="Times New Roman"/>
            </a:endParaRPr>
          </a:p>
          <a:p>
            <a:r>
              <a:rPr lang="it-IT" sz="2400" dirty="0">
                <a:latin typeface="Times New Roman"/>
                <a:cs typeface="Times New Roman"/>
              </a:rPr>
              <a:t>Test a scelta multipla 25 quesiti / 45 minuti</a:t>
            </a:r>
          </a:p>
          <a:p>
            <a:endParaRPr lang="it-IT" sz="2400" dirty="0">
              <a:latin typeface="Times New Roman"/>
              <a:cs typeface="Times New Roman"/>
            </a:endParaRPr>
          </a:p>
          <a:p>
            <a:r>
              <a:rPr lang="it-IT" sz="2400" dirty="0">
                <a:latin typeface="Times New Roman"/>
                <a:cs typeface="Times New Roman"/>
              </a:rPr>
              <a:t>Il test si ritiene superato con un punteggio pari o superiore a 18.75 (75% del punteggio massimo ottenibile).</a:t>
            </a:r>
          </a:p>
          <a:p>
            <a:endParaRPr lang="it-IT" sz="2800" dirty="0">
              <a:latin typeface="Times New Roman"/>
              <a:cs typeface="Times New Roman"/>
            </a:endParaRPr>
          </a:p>
        </p:txBody>
      </p:sp>
      <p:pic>
        <p:nvPicPr>
          <p:cNvPr id="9232" name="Picture 16">
            <a:extLst>
              <a:ext uri="{FF2B5EF4-FFF2-40B4-BE49-F238E27FC236}">
                <a16:creationId xmlns:a16="http://schemas.microsoft.com/office/drawing/2014/main" id="{08812FE2-0282-472D-A301-1FDDFC50B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54000"/>
            <a:ext cx="6121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150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</TotalTime>
  <Words>1738</Words>
  <Application>Microsoft Office PowerPoint</Application>
  <PresentationFormat>Presentazione su schermo (4:3)</PresentationFormat>
  <Paragraphs>192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stampa 2009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marco andrea borroni</dc:creator>
  <cp:lastModifiedBy>Gariboldi Carla Maria</cp:lastModifiedBy>
  <cp:revision>35</cp:revision>
  <dcterms:created xsi:type="dcterms:W3CDTF">2021-03-26T11:13:42Z</dcterms:created>
  <dcterms:modified xsi:type="dcterms:W3CDTF">2022-12-05T11:35:21Z</dcterms:modified>
</cp:coreProperties>
</file>