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75" r:id="rId2"/>
    <p:sldId id="276" r:id="rId3"/>
    <p:sldId id="280" r:id="rId4"/>
    <p:sldId id="287" r:id="rId5"/>
    <p:sldId id="282" r:id="rId6"/>
    <p:sldId id="286" r:id="rId7"/>
    <p:sldId id="288" r:id="rId8"/>
    <p:sldId id="289" r:id="rId9"/>
    <p:sldId id="290" r:id="rId10"/>
    <p:sldId id="281" r:id="rId11"/>
    <p:sldId id="283" r:id="rId12"/>
    <p:sldId id="291" r:id="rId13"/>
    <p:sldId id="284" r:id="rId14"/>
    <p:sldId id="292" r:id="rId15"/>
    <p:sldId id="293" r:id="rId16"/>
    <p:sldId id="294" r:id="rId17"/>
    <p:sldId id="295" r:id="rId18"/>
    <p:sldId id="296" r:id="rId19"/>
    <p:sldId id="298" r:id="rId20"/>
    <p:sldId id="299" r:id="rId21"/>
    <p:sldId id="300" r:id="rId22"/>
    <p:sldId id="30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23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11773-B244-E941-A7DF-2AA420B1D85B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7107E-17EF-4D4B-96D4-446C45A279C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411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678DF-6556-4743-951E-46CBE95C6C77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2E932F-3EA1-C64B-A469-034802F82C5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5855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854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2654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0005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9921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8878"/>
            <a:ext cx="8229600" cy="4937285"/>
          </a:xfr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457199" y="6465451"/>
            <a:ext cx="8229601" cy="468285"/>
            <a:chOff x="457199" y="6465455"/>
            <a:chExt cx="8343619" cy="560190"/>
          </a:xfrm>
        </p:grpSpPr>
        <p:sp>
          <p:nvSpPr>
            <p:cNvPr id="8" name="TextBox 7"/>
            <p:cNvSpPr txBox="1"/>
            <p:nvPr/>
          </p:nvSpPr>
          <p:spPr>
            <a:xfrm>
              <a:off x="457199" y="6473375"/>
              <a:ext cx="3731407" cy="5522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Corso</a:t>
              </a:r>
              <a:r>
                <a:rPr lang="en-US" sz="1200" dirty="0" smtClean="0"/>
                <a:t> di </a:t>
              </a:r>
              <a:r>
                <a:rPr lang="en-US" sz="1200" dirty="0" err="1" smtClean="0"/>
                <a:t>Formazione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Specifica</a:t>
              </a:r>
              <a:r>
                <a:rPr lang="en-US" sz="1200" dirty="0" smtClean="0"/>
                <a:t> </a:t>
              </a:r>
              <a:r>
                <a:rPr lang="en-US" sz="1200" dirty="0" err="1" smtClean="0"/>
                <a:t>Approfondimento</a:t>
              </a:r>
              <a:r>
                <a:rPr lang="en-US" sz="1200" baseline="0" dirty="0" smtClean="0"/>
                <a:t> 4</a:t>
              </a:r>
              <a:r>
                <a:rPr lang="en-US" sz="1200" dirty="0" smtClean="0"/>
                <a:t>		</a:t>
              </a:r>
              <a:r>
                <a:rPr lang="en-US" sz="1200" dirty="0"/>
                <a:t>	</a:t>
              </a:r>
            </a:p>
          </p:txBody>
        </p:sp>
        <p:pic>
          <p:nvPicPr>
            <p:cNvPr id="9" name="Picture 8" descr="de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345" y="6465455"/>
              <a:ext cx="910473" cy="313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711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1717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152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777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33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82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150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7CD3C3-FCC6-9546-980E-879B58A207E0}" type="datetimeFigureOut">
              <a:rPr lang="en-US" smtClean="0"/>
              <a:t>7/9/2021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F78A50B-C6E3-6847-9EF9-271F984F799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01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1773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2400" y="1531112"/>
            <a:ext cx="6299200" cy="379577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800" dirty="0" smtClean="0">
                <a:latin typeface="Times New Roman"/>
                <a:cs typeface="Times New Roman"/>
              </a:rPr>
              <a:t>Approfondimento</a:t>
            </a:r>
          </a:p>
          <a:p>
            <a:pPr marL="0" indent="0" algn="ctr">
              <a:buNone/>
            </a:pPr>
            <a:endParaRPr lang="it-IT" sz="48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it-IT" sz="4800" dirty="0" smtClean="0">
                <a:latin typeface="Times New Roman"/>
                <a:cs typeface="Times New Roman"/>
              </a:rPr>
              <a:t>Lavori in quota:</a:t>
            </a:r>
          </a:p>
          <a:p>
            <a:pPr marL="0" indent="0" algn="ctr">
              <a:buNone/>
            </a:pPr>
            <a:r>
              <a:rPr lang="it-IT" sz="4800" dirty="0" smtClean="0">
                <a:latin typeface="Times New Roman"/>
                <a:cs typeface="Times New Roman"/>
              </a:rPr>
              <a:t>scale portatili e sgabelli</a:t>
            </a:r>
            <a:endParaRPr lang="it-IT" sz="4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79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in appoggio</a:t>
            </a:r>
            <a:endParaRPr lang="it-IT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1141486"/>
            <a:ext cx="4892931" cy="4575029"/>
          </a:xfrm>
          <a:prstGeom prst="rect">
            <a:avLst/>
          </a:prstGeom>
        </p:spPr>
      </p:pic>
      <p:pic>
        <p:nvPicPr>
          <p:cNvPr id="10" name="Picture 9" descr="Scale portatili - Quaderni per immagini Inail (trascinat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800" y="1156654"/>
            <a:ext cx="3060000" cy="45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7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in appoggio</a:t>
            </a:r>
            <a:endParaRPr lang="it-IT" sz="3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89" y="957200"/>
            <a:ext cx="8147905" cy="1977225"/>
          </a:xfrm>
          <a:prstGeom prst="rect">
            <a:avLst/>
          </a:prstGeom>
        </p:spPr>
      </p:pic>
      <p:pic>
        <p:nvPicPr>
          <p:cNvPr id="3" name="Picture 2" descr="Scale portatili - Quaderni per immagini Inail (trascinato)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401" y="2345458"/>
            <a:ext cx="3060000" cy="454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</a:t>
            </a:r>
            <a:r>
              <a:rPr lang="it-IT" sz="3600" dirty="0"/>
              <a:t>t</a:t>
            </a:r>
            <a:r>
              <a:rPr lang="it-IT" sz="3600" dirty="0" smtClean="0"/>
              <a:t>rasformabili</a:t>
            </a:r>
            <a:endParaRPr lang="it-IT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994" y="1629000"/>
            <a:ext cx="1600000" cy="36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5988" y="1629000"/>
            <a:ext cx="2205780" cy="36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762" y="1629000"/>
            <a:ext cx="324624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7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</a:t>
            </a:r>
            <a:r>
              <a:rPr lang="it-IT" sz="3600" dirty="0"/>
              <a:t>t</a:t>
            </a:r>
            <a:r>
              <a:rPr lang="it-IT" sz="3600" dirty="0" smtClean="0"/>
              <a:t>rasformabili</a:t>
            </a:r>
            <a:endParaRPr lang="it-IT" sz="3600" dirty="0"/>
          </a:p>
        </p:txBody>
      </p:sp>
      <p:pic>
        <p:nvPicPr>
          <p:cNvPr id="4" name="Picture 3" descr="Scale portatili - Quaderni per immagini Inail (trascinato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666" y="1156654"/>
            <a:ext cx="3060000" cy="4544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5" y="2271400"/>
            <a:ext cx="5675535" cy="24064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0263" y="4868977"/>
            <a:ext cx="2914432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300" dirty="0"/>
              <a:t>D</a:t>
            </a:r>
            <a:r>
              <a:rPr lang="it-IT" sz="1300" dirty="0" smtClean="0"/>
              <a:t>urante </a:t>
            </a:r>
            <a:r>
              <a:rPr lang="it-IT" sz="1300" dirty="0"/>
              <a:t>l’esecuzione dei lavori, una persona deve esercitare da terra una </a:t>
            </a:r>
            <a:r>
              <a:rPr lang="it-IT" sz="1300" dirty="0" smtClean="0"/>
              <a:t>continua </a:t>
            </a:r>
            <a:r>
              <a:rPr lang="it-IT" sz="1300" dirty="0"/>
              <a:t>vigilanza della </a:t>
            </a:r>
            <a:r>
              <a:rPr lang="it-IT" sz="1300" dirty="0" smtClean="0"/>
              <a:t>scala (</a:t>
            </a:r>
            <a:r>
              <a:rPr lang="it-IT" sz="1300" dirty="0" err="1" smtClean="0"/>
              <a:t>Dlgs</a:t>
            </a:r>
            <a:r>
              <a:rPr lang="it-IT" sz="1300" dirty="0" smtClean="0"/>
              <a:t> 81/08, art 113 comm.8 </a:t>
            </a:r>
            <a:r>
              <a:rPr lang="it-IT" sz="1300" dirty="0" err="1" smtClean="0"/>
              <a:t>lett.d</a:t>
            </a:r>
            <a:r>
              <a:rPr lang="it-IT" sz="1300" dirty="0" smtClean="0"/>
              <a:t>)</a:t>
            </a:r>
            <a:endParaRPr lang="it-IT" sz="1300" dirty="0"/>
          </a:p>
        </p:txBody>
      </p:sp>
    </p:spTree>
    <p:extLst>
      <p:ext uri="{BB962C8B-B14F-4D97-AF65-F5344CB8AC3E}">
        <p14:creationId xmlns:p14="http://schemas.microsoft.com/office/powerpoint/2010/main" val="301685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portatili: uso in sicurezza</a:t>
            </a:r>
            <a:endParaRPr lang="it-IT" sz="3600" dirty="0"/>
          </a:p>
        </p:txBody>
      </p:sp>
      <p:pic>
        <p:nvPicPr>
          <p:cNvPr id="5" name="Picture 4" descr="piktogramm_leitern-I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93" y="853362"/>
            <a:ext cx="5748251" cy="569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portatili: prima dell’uso verificare…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457200" y="1100661"/>
            <a:ext cx="8229600" cy="5170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200" dirty="0" smtClean="0"/>
              <a:t>che sia integra e non sia danneggiata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/>
              <a:t>c</a:t>
            </a:r>
            <a:r>
              <a:rPr lang="it-IT" sz="2200" dirty="0" smtClean="0"/>
              <a:t>he sia adatta all’impiego specifico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/>
              <a:t>i</a:t>
            </a:r>
            <a:r>
              <a:rPr lang="it-IT" sz="2200" dirty="0" smtClean="0"/>
              <a:t>l peso massimo ammesso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 smtClean="0"/>
              <a:t>che </a:t>
            </a:r>
            <a:r>
              <a:rPr lang="it-IT" sz="2200" dirty="0"/>
              <a:t>non ci siano pericoli potenziali nella zona di </a:t>
            </a:r>
            <a:r>
              <a:rPr lang="it-IT" sz="2200" dirty="0" smtClean="0"/>
              <a:t>attività, ovvero non </a:t>
            </a:r>
            <a:r>
              <a:rPr lang="it-IT" sz="2200" dirty="0"/>
              <a:t>usare la scala vicino a porte o </a:t>
            </a:r>
            <a:r>
              <a:rPr lang="it-IT" sz="2200" dirty="0" smtClean="0"/>
              <a:t>finestre</a:t>
            </a:r>
            <a:r>
              <a:rPr lang="it-IT" sz="2200" dirty="0"/>
              <a:t> </a:t>
            </a:r>
            <a:r>
              <a:rPr lang="it-IT" sz="2200" dirty="0" smtClean="0"/>
              <a:t>(a </a:t>
            </a:r>
            <a:r>
              <a:rPr lang="it-IT" sz="2200" dirty="0"/>
              <a:t>meno che non siano state prese precauzioni che consentono la loro </a:t>
            </a:r>
            <a:r>
              <a:rPr lang="it-IT" sz="2200" dirty="0" smtClean="0"/>
              <a:t>chiusura); non </a:t>
            </a:r>
            <a:r>
              <a:rPr lang="it-IT" sz="2200" dirty="0"/>
              <a:t>collocare la scala in prossimità di balconi, pianerottoli, senza opportuni ripari o protezioni, non usare le scale </a:t>
            </a:r>
            <a:r>
              <a:rPr lang="it-IT" sz="2200" dirty="0" smtClean="0"/>
              <a:t>metalliche </a:t>
            </a:r>
            <a:r>
              <a:rPr lang="it-IT" sz="2200" dirty="0"/>
              <a:t>in adiacenze di linee elettriche</a:t>
            </a:r>
            <a:r>
              <a:rPr lang="it-IT" sz="22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 smtClean="0"/>
              <a:t>sia </a:t>
            </a:r>
            <a:r>
              <a:rPr lang="it-IT" sz="2200" dirty="0"/>
              <a:t>montata </a:t>
            </a:r>
            <a:r>
              <a:rPr lang="it-IT" sz="2200" dirty="0" smtClean="0"/>
              <a:t>correttamente e nella </a:t>
            </a:r>
            <a:r>
              <a:rPr lang="it-IT" sz="2200" dirty="0"/>
              <a:t>posizione </a:t>
            </a:r>
            <a:r>
              <a:rPr lang="it-IT" sz="2200" dirty="0" smtClean="0"/>
              <a:t>consigliata </a:t>
            </a:r>
            <a:r>
              <a:rPr lang="it-IT" sz="2200" dirty="0"/>
              <a:t>ovvero con la corretta angolazione per una scala di </a:t>
            </a:r>
            <a:r>
              <a:rPr lang="it-IT" sz="2200" dirty="0" smtClean="0"/>
              <a:t>appoggio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/>
              <a:t>c</a:t>
            </a:r>
            <a:r>
              <a:rPr lang="it-IT" sz="2200" dirty="0" smtClean="0"/>
              <a:t>he </a:t>
            </a:r>
            <a:r>
              <a:rPr lang="it-IT" sz="2200" dirty="0"/>
              <a:t>sia posizionata su una base piana, orizzontale e non </a:t>
            </a:r>
            <a:r>
              <a:rPr lang="it-IT" sz="2200" dirty="0" smtClean="0"/>
              <a:t>mobile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/>
              <a:t>che i gradini siano puliti, asciutti ed esenti da olii, da grassi e da vernici </a:t>
            </a:r>
            <a:r>
              <a:rPr lang="it-IT" sz="2200" dirty="0" smtClean="0"/>
              <a:t>fresche</a:t>
            </a:r>
          </a:p>
          <a:p>
            <a:pPr marL="285750" indent="-285750">
              <a:buFont typeface="Arial"/>
              <a:buChar char="•"/>
            </a:pPr>
            <a:r>
              <a:rPr lang="it-IT" sz="2200" dirty="0" smtClean="0"/>
              <a:t>…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9138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portatili: durante l’uso…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457200" y="1229952"/>
            <a:ext cx="8229600" cy="5047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1400" dirty="0"/>
              <a:t>non collocarla su attrezzature che forniscano una base per guadagnare </a:t>
            </a:r>
            <a:r>
              <a:rPr lang="it-IT" sz="1400" dirty="0" smtClean="0"/>
              <a:t>posizione </a:t>
            </a:r>
            <a:r>
              <a:rPr lang="it-IT" sz="1400" dirty="0"/>
              <a:t>in </a:t>
            </a:r>
            <a:r>
              <a:rPr lang="it-IT" sz="1400" dirty="0" smtClean="0"/>
              <a:t>altezza 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assicurarsi che sia sistemata e vincolata in modo da evitare sbandamenti, slittamenti, rovesciamenti, oscillazioni o inflessioni accentuate. Qualora non sia attuabile l’adozione delle misure citate, </a:t>
            </a:r>
            <a:r>
              <a:rPr lang="it-IT" sz="1400" b="1" dirty="0"/>
              <a:t>la scala deve essere trattenuta al piede da un’altra </a:t>
            </a:r>
            <a:r>
              <a:rPr lang="it-IT" sz="1400" b="1" dirty="0" smtClean="0"/>
              <a:t>persona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salire/scendere su/dalla stessa indossando l’abbigliamento adeguato e i </a:t>
            </a:r>
            <a:r>
              <a:rPr lang="it-IT" sz="1400" dirty="0" smtClean="0"/>
              <a:t>DPI </a:t>
            </a:r>
            <a:r>
              <a:rPr lang="it-IT" sz="1400" dirty="0"/>
              <a:t>idonei sulla base della valutazione dei rischi (calzature ad uso professionale atte a garantire una perfetta stabilità e posizionamento; non a piedi nudi o con scarpe a tacchi alti o con ogni tipo di sandalo, non con lacci che possano impigliarsi o finire sotto le scarpe ecc.</a:t>
            </a:r>
            <a:r>
              <a:rPr lang="it-IT" sz="1400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 smtClean="0"/>
              <a:t>salire </a:t>
            </a:r>
            <a:r>
              <a:rPr lang="it-IT" sz="1400" dirty="0"/>
              <a:t>fino a un’altezza tale da consentirgli di disporre in qualsiasi momento di un appoggio e di una presa </a:t>
            </a:r>
            <a:r>
              <a:rPr lang="it-IT" sz="1400" dirty="0" smtClean="0"/>
              <a:t>sicura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non esporsi lateralmente per effettuare il </a:t>
            </a:r>
            <a:r>
              <a:rPr lang="it-IT" sz="1400" dirty="0" smtClean="0"/>
              <a:t>lavoro</a:t>
            </a:r>
            <a:r>
              <a:rPr lang="it-IT" sz="1400" dirty="0"/>
              <a:t> </a:t>
            </a:r>
            <a:r>
              <a:rPr lang="it-IT" sz="1400" dirty="0" smtClean="0"/>
              <a:t>(entrambi </a:t>
            </a:r>
            <a:r>
              <a:rPr lang="it-IT" sz="1400" dirty="0"/>
              <a:t>i piedi sullo stesso gradino/</a:t>
            </a:r>
            <a:r>
              <a:rPr lang="it-IT" sz="1400" dirty="0" smtClean="0"/>
              <a:t>piolo)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non oltrepassare il terz’ultimo gradino di una scala in </a:t>
            </a:r>
            <a:r>
              <a:rPr lang="it-IT" sz="1400" dirty="0" smtClean="0"/>
              <a:t>appoggio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non sostare sui due gradini/pioli più alti di una scala doppia senza </a:t>
            </a:r>
            <a:r>
              <a:rPr lang="it-IT" sz="1400" dirty="0" smtClean="0"/>
              <a:t>piattaforma </a:t>
            </a:r>
            <a:r>
              <a:rPr lang="it-IT" sz="1400" dirty="0"/>
              <a:t>e guarda-</a:t>
            </a:r>
            <a:r>
              <a:rPr lang="it-IT" sz="1400" dirty="0" smtClean="0"/>
              <a:t>corpo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non sostare sui quattro gradini/pioli più alti di una scala doppia con tronco a sbalzo all’estremità superiore se previsto dal </a:t>
            </a:r>
            <a:r>
              <a:rPr lang="it-IT" sz="1400" dirty="0" smtClean="0"/>
              <a:t>fabbricante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non usarla come ponte</a:t>
            </a:r>
            <a:endParaRPr lang="it-IT" sz="1400" dirty="0" smtClean="0"/>
          </a:p>
          <a:p>
            <a:pPr marL="285750" indent="-285750">
              <a:buFont typeface="Arial"/>
              <a:buChar char="•"/>
            </a:pPr>
            <a:r>
              <a:rPr lang="it-IT" sz="1400" dirty="0" smtClean="0"/>
              <a:t>mantenere, in salita e discesa, il corpo centrato rispetto ai montanti, </a:t>
            </a:r>
            <a:r>
              <a:rPr lang="it-IT" sz="1400" dirty="0"/>
              <a:t>col viso rivolto verso la </a:t>
            </a:r>
            <a:r>
              <a:rPr lang="it-IT" sz="1400" dirty="0" smtClean="0"/>
              <a:t>scala </a:t>
            </a:r>
            <a:r>
              <a:rPr lang="it-IT" sz="1400" dirty="0"/>
              <a:t>e le mani posate sui pioli o sui </a:t>
            </a:r>
            <a:r>
              <a:rPr lang="it-IT" sz="1400" dirty="0" smtClean="0"/>
              <a:t>montanti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evitare di posizionare un piede su un gradino (piolo) e l’altro su un oggetto o </a:t>
            </a:r>
            <a:r>
              <a:rPr lang="it-IT" sz="1400" dirty="0" smtClean="0"/>
              <a:t>ripiano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evitare di sporgersi </a:t>
            </a:r>
            <a:r>
              <a:rPr lang="it-IT" sz="1400" dirty="0" smtClean="0"/>
              <a:t>lateralmente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/>
              <a:t>evitare la salita e la discesa sulla stessa portando materiali pesanti o </a:t>
            </a:r>
            <a:r>
              <a:rPr lang="it-IT" sz="1400" dirty="0" smtClean="0"/>
              <a:t>ingombranti </a:t>
            </a:r>
            <a:r>
              <a:rPr lang="it-IT" sz="1400" dirty="0"/>
              <a:t>che pregiudichino la presa </a:t>
            </a:r>
            <a:r>
              <a:rPr lang="it-IT" sz="1400" dirty="0" smtClean="0"/>
              <a:t>sicura</a:t>
            </a:r>
          </a:p>
          <a:p>
            <a:pPr marL="285750" indent="-285750">
              <a:buFont typeface="Arial"/>
              <a:buChar char="•"/>
            </a:pPr>
            <a:r>
              <a:rPr lang="it-IT" sz="1400" dirty="0" smtClean="0"/>
              <a:t>…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52960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portatili: dopo l’uso…</a:t>
            </a:r>
            <a:endParaRPr lang="it-IT" sz="3600" dirty="0"/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457200" y="1720840"/>
            <a:ext cx="8229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verificare l’integrità di tutti i </a:t>
            </a:r>
            <a:r>
              <a:rPr lang="it-IT" dirty="0" smtClean="0"/>
              <a:t>componenti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movimentarla con cautela, considerando la presenza di altri lavoratori per evitare di colpirli </a:t>
            </a:r>
            <a:r>
              <a:rPr lang="it-IT" dirty="0" smtClean="0"/>
              <a:t>accidentalmente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tenerla inclinata, mai in orizzontale specie quando la visibilità è limitata quando la si trasporta a </a:t>
            </a:r>
            <a:r>
              <a:rPr lang="it-IT" dirty="0" smtClean="0"/>
              <a:t>spalla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non inserire il braccio all’interno della stessa fra i gradini/pioli nel trasporto a </a:t>
            </a:r>
            <a:r>
              <a:rPr lang="it-IT" dirty="0" smtClean="0"/>
              <a:t>spalla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evitare che cada a terra o urti contro ostacoli durante la </a:t>
            </a:r>
            <a:r>
              <a:rPr lang="it-IT" dirty="0" smtClean="0"/>
              <a:t>movimentazione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riportarla alla minima altezza nel caso del </a:t>
            </a:r>
            <a:r>
              <a:rPr lang="it-IT" dirty="0" smtClean="0"/>
              <a:t>tipo trasformabile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riporla verticalmente con i montanti a terra ed assicurarsi che non possa cadere: può essere riposta orizzontalmente per la sua lunghezza, appesa lungo i </a:t>
            </a:r>
            <a:r>
              <a:rPr lang="it-IT" dirty="0" smtClean="0"/>
              <a:t>montanti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non riporla a terra orizzontalmente, in quanto fonte di possibile </a:t>
            </a:r>
            <a:r>
              <a:rPr lang="it-IT" dirty="0" smtClean="0"/>
              <a:t>inciampo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effettuarne, eventualmente, la pulizia</a:t>
            </a:r>
          </a:p>
        </p:txBody>
      </p:sp>
    </p:spTree>
    <p:extLst>
      <p:ext uri="{BB962C8B-B14F-4D97-AF65-F5344CB8AC3E}">
        <p14:creationId xmlns:p14="http://schemas.microsoft.com/office/powerpoint/2010/main" val="389631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Sgabelli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466" y="959208"/>
            <a:ext cx="4808957" cy="3272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88933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Quando si decide di utilizzare uno sgabello, è opportuno tenere presente </a:t>
            </a:r>
            <a:r>
              <a:rPr lang="it-IT" dirty="0" smtClean="0"/>
              <a:t>che: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 la </a:t>
            </a:r>
            <a:r>
              <a:rPr lang="it-IT" dirty="0"/>
              <a:t>sua altezza massima </a:t>
            </a:r>
            <a:r>
              <a:rPr lang="it-IT" dirty="0" smtClean="0"/>
              <a:t> è pari </a:t>
            </a:r>
            <a:r>
              <a:rPr lang="it-IT" dirty="0"/>
              <a:t>ad un </a:t>
            </a:r>
            <a:r>
              <a:rPr lang="it-IT" dirty="0" smtClean="0"/>
              <a:t>metro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 è adatto </a:t>
            </a:r>
            <a:r>
              <a:rPr lang="it-IT" dirty="0"/>
              <a:t>per raggiungere piccoli </a:t>
            </a:r>
            <a:r>
              <a:rPr lang="it-IT" dirty="0" smtClean="0"/>
              <a:t>dislivelli</a:t>
            </a:r>
          </a:p>
          <a:p>
            <a:pPr marL="285750" indent="-285750">
              <a:buFont typeface="Arial"/>
              <a:buChar char="•"/>
            </a:pPr>
            <a:r>
              <a:rPr lang="it-IT" dirty="0"/>
              <a:t>la conformità </a:t>
            </a:r>
            <a:r>
              <a:rPr lang="it-IT" dirty="0" smtClean="0"/>
              <a:t>è dettata dalla </a:t>
            </a:r>
            <a:r>
              <a:rPr lang="it-IT" dirty="0"/>
              <a:t>norma EN 14183 e</a:t>
            </a:r>
            <a:r>
              <a:rPr lang="it-IT" dirty="0" smtClean="0"/>
              <a:t>/o dal </a:t>
            </a:r>
            <a:r>
              <a:rPr lang="it-IT" dirty="0" err="1"/>
              <a:t>D.Lgs.</a:t>
            </a:r>
            <a:r>
              <a:rPr lang="it-IT" dirty="0"/>
              <a:t> 81/2008</a:t>
            </a:r>
          </a:p>
        </p:txBody>
      </p:sp>
    </p:spTree>
    <p:extLst>
      <p:ext uri="{BB962C8B-B14F-4D97-AF65-F5344CB8AC3E}">
        <p14:creationId xmlns:p14="http://schemas.microsoft.com/office/powerpoint/2010/main" val="28723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Sgabelli: prima dell’uso verificare che…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2674"/>
            <a:ext cx="8229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sz="2000" dirty="0"/>
              <a:t>n</a:t>
            </a:r>
            <a:r>
              <a:rPr lang="it-IT" sz="2000" dirty="0" smtClean="0"/>
              <a:t>essun </a:t>
            </a:r>
            <a:r>
              <a:rPr lang="it-IT" sz="2000" dirty="0"/>
              <a:t>elemento dello sgabello (gradini, dispositivi </a:t>
            </a:r>
            <a:r>
              <a:rPr lang="it-IT" sz="2000" dirty="0" smtClean="0"/>
              <a:t>anti-apertura, superfici </a:t>
            </a:r>
            <a:r>
              <a:rPr lang="it-IT" sz="2000" dirty="0"/>
              <a:t>antiscivolo, dispositivi antiscivolo alla base dei montanti</a:t>
            </a:r>
            <a:r>
              <a:rPr lang="it-IT" sz="2000" dirty="0" smtClean="0"/>
              <a:t>, ecc</a:t>
            </a:r>
            <a:r>
              <a:rPr lang="it-IT" sz="2000" dirty="0"/>
              <a:t>.) </a:t>
            </a:r>
            <a:r>
              <a:rPr lang="it-IT" sz="2000" dirty="0" smtClean="0"/>
              <a:t>sia mancante, deteriorato o danneggiato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 </a:t>
            </a:r>
            <a:r>
              <a:rPr lang="it-IT" sz="2000" dirty="0" smtClean="0"/>
              <a:t>i dispositivi </a:t>
            </a:r>
            <a:r>
              <a:rPr lang="it-IT" sz="2000" dirty="0"/>
              <a:t>antiscivolo </a:t>
            </a:r>
            <a:r>
              <a:rPr lang="it-IT" sz="2000" dirty="0" smtClean="0"/>
              <a:t>siano inseriti </a:t>
            </a:r>
            <a:r>
              <a:rPr lang="it-IT" sz="2000" dirty="0"/>
              <a:t>correttamente nella loro sede alla base dei </a:t>
            </a:r>
            <a:r>
              <a:rPr lang="it-IT" sz="2000" dirty="0" smtClean="0"/>
              <a:t>montanti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i gradini siano puliti </a:t>
            </a:r>
            <a:r>
              <a:rPr lang="it-IT" sz="2000" dirty="0"/>
              <a:t>ed </a:t>
            </a:r>
            <a:r>
              <a:rPr lang="it-IT" sz="2000" dirty="0" smtClean="0"/>
              <a:t>asciutti</a:t>
            </a:r>
            <a:r>
              <a:rPr lang="it-IT" sz="2000" dirty="0"/>
              <a:t> </a:t>
            </a:r>
            <a:r>
              <a:rPr lang="it-IT" sz="2000" dirty="0" smtClean="0"/>
              <a:t>(eliminare </a:t>
            </a:r>
            <a:r>
              <a:rPr lang="it-IT" sz="2000" dirty="0"/>
              <a:t>eventuali </a:t>
            </a:r>
            <a:r>
              <a:rPr lang="it-IT" sz="2000" dirty="0" smtClean="0"/>
              <a:t>presenze </a:t>
            </a:r>
            <a:r>
              <a:rPr lang="it-IT" sz="2000" dirty="0"/>
              <a:t>di oli, grassi e vernici </a:t>
            </a:r>
            <a:r>
              <a:rPr lang="it-IT" sz="2000" dirty="0" smtClean="0"/>
              <a:t>fresche…)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lo </a:t>
            </a:r>
            <a:r>
              <a:rPr lang="it-IT" sz="2000" dirty="0" smtClean="0"/>
              <a:t>sgabello sia collocato  </a:t>
            </a:r>
            <a:r>
              <a:rPr lang="it-IT" sz="2000" dirty="0"/>
              <a:t>su una superficie </a:t>
            </a:r>
            <a:r>
              <a:rPr lang="it-IT" sz="2000" dirty="0" smtClean="0"/>
              <a:t>piana e non su un oggetto che fornisca una base per guadagnare in altezza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l</a:t>
            </a:r>
            <a:r>
              <a:rPr lang="it-IT" sz="2000" dirty="0" smtClean="0"/>
              <a:t>o sgabello sia collocato frontalmente rispetto alla superficie di lavoro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/>
              <a:t>l</a:t>
            </a:r>
            <a:r>
              <a:rPr lang="it-IT" sz="2000" dirty="0" smtClean="0"/>
              <a:t>o sgabello sia correttamente e completamente aperto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la superficie di appoggio dei montanti sia asciutta e priva di oggetti o materiali che possano facilitare un eventuale scivolamento</a:t>
            </a:r>
          </a:p>
          <a:p>
            <a:pPr marL="285750" indent="-285750">
              <a:buFont typeface="Arial"/>
              <a:buChar char="•"/>
            </a:pPr>
            <a:r>
              <a:rPr lang="it-IT" sz="2000" dirty="0" smtClean="0"/>
              <a:t>…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5817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8502"/>
            <a:ext cx="8229600" cy="5171749"/>
          </a:xfrm>
        </p:spPr>
        <p:txBody>
          <a:bodyPr>
            <a:normAutofit fontScale="70000" lnSpcReduction="20000"/>
          </a:bodyPr>
          <a:lstStyle/>
          <a:p>
            <a:r>
              <a:rPr lang="it-IT" sz="2400" dirty="0" smtClean="0"/>
              <a:t>Di definisce un </a:t>
            </a:r>
            <a:r>
              <a:rPr lang="it-IT" sz="2400" b="1" dirty="0" smtClean="0"/>
              <a:t>lavoro in quota </a:t>
            </a:r>
            <a:r>
              <a:rPr lang="it-IT" sz="2400" dirty="0" smtClean="0"/>
              <a:t>un’</a:t>
            </a:r>
            <a:r>
              <a:rPr lang="it-IT" sz="2400" dirty="0" err="1" smtClean="0"/>
              <a:t>ttività</a:t>
            </a:r>
            <a:r>
              <a:rPr lang="it-IT" sz="2400" dirty="0" smtClean="0"/>
              <a:t> lavorativa che espone il lavoratore al rischio di caduta da una quota ad altezza superiore a </a:t>
            </a:r>
            <a:r>
              <a:rPr lang="it-IT" sz="2400" b="1" dirty="0" smtClean="0"/>
              <a:t>2 metri </a:t>
            </a:r>
            <a:r>
              <a:rPr lang="it-IT" sz="2400" dirty="0" smtClean="0"/>
              <a:t>rispetto ad un piano stabile (</a:t>
            </a:r>
            <a:r>
              <a:rPr lang="it-IT" sz="2400" dirty="0" err="1" smtClean="0"/>
              <a:t>Dlgs</a:t>
            </a:r>
            <a:r>
              <a:rPr lang="it-IT" sz="2400" dirty="0" smtClean="0"/>
              <a:t> 81/08 art. 107)</a:t>
            </a:r>
          </a:p>
          <a:p>
            <a:endParaRPr lang="it-IT" sz="2400" dirty="0"/>
          </a:p>
          <a:p>
            <a:r>
              <a:rPr lang="it-IT" sz="2400" dirty="0" smtClean="0"/>
              <a:t>Le scale portatili sono attrezzature </a:t>
            </a:r>
            <a:r>
              <a:rPr lang="it-IT" sz="2400" dirty="0"/>
              <a:t>di lavoro dotate di pioli o gradini sui quali una persona può salire, scendere e sostare per brevi periodi. 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Permettono </a:t>
            </a:r>
            <a:r>
              <a:rPr lang="it-IT" sz="2400" dirty="0"/>
              <a:t>di superare dislivelli e </a:t>
            </a:r>
            <a:r>
              <a:rPr lang="it-IT" sz="2400" dirty="0" smtClean="0"/>
              <a:t>raggiungere </a:t>
            </a:r>
            <a:r>
              <a:rPr lang="it-IT" sz="2400" dirty="0"/>
              <a:t>posti di lavoro in quota; possono essere trasportate e installate a mano senza l’ausilio di mezzi meccanici.</a:t>
            </a:r>
            <a:endParaRPr lang="it-IT" sz="2400" dirty="0" smtClean="0"/>
          </a:p>
          <a:p>
            <a:endParaRPr lang="it-IT" sz="2400" dirty="0"/>
          </a:p>
          <a:p>
            <a:r>
              <a:rPr lang="it-IT" sz="2400" dirty="0" smtClean="0"/>
              <a:t>Le </a:t>
            </a:r>
            <a:r>
              <a:rPr lang="it-IT" sz="2400" dirty="0"/>
              <a:t>scale portatili vengono adottate, </a:t>
            </a:r>
            <a:r>
              <a:rPr lang="it-IT" sz="2400" dirty="0" smtClean="0"/>
              <a:t>in </a:t>
            </a:r>
            <a:r>
              <a:rPr lang="it-IT" sz="2400" dirty="0"/>
              <a:t>molteplici </a:t>
            </a:r>
            <a:r>
              <a:rPr lang="it-IT" sz="2400" dirty="0" smtClean="0"/>
              <a:t>attività lavorative, tuttavia l’uso </a:t>
            </a:r>
            <a:r>
              <a:rPr lang="it-IT" sz="2400" dirty="0"/>
              <a:t>di scale ad altezze superiori a 2 metri dovrebbe essere </a:t>
            </a:r>
            <a:r>
              <a:rPr lang="it-IT" sz="2400" dirty="0" smtClean="0"/>
              <a:t>consentito </a:t>
            </a:r>
            <a:r>
              <a:rPr lang="it-IT" sz="2400" dirty="0"/>
              <a:t>solo a persone addestrate.</a:t>
            </a:r>
          </a:p>
          <a:p>
            <a:endParaRPr lang="it-IT" sz="2400" dirty="0"/>
          </a:p>
          <a:p>
            <a:r>
              <a:rPr lang="it-IT" sz="2400" dirty="0"/>
              <a:t>Le scale portatili vanno utilizzate, come posto di lavoro in quota, solo nei casi in cui l’uso di altre attrezzature di lavoro considerate più sicure non sia giustificato a causa </a:t>
            </a:r>
          </a:p>
          <a:p>
            <a:pPr lvl="1"/>
            <a:r>
              <a:rPr lang="it-IT" sz="2400" dirty="0"/>
              <a:t>del limitato livello di rischio</a:t>
            </a:r>
          </a:p>
          <a:p>
            <a:pPr lvl="1"/>
            <a:r>
              <a:rPr lang="it-IT" sz="2400" dirty="0"/>
              <a:t>della breve durata di impiego </a:t>
            </a:r>
          </a:p>
          <a:p>
            <a:pPr lvl="1"/>
            <a:r>
              <a:rPr lang="it-IT" sz="2400" dirty="0"/>
              <a:t>delle caratteristiche dell’ambiente di </a:t>
            </a:r>
            <a:r>
              <a:rPr lang="it-IT" sz="2400" dirty="0" smtClean="0"/>
              <a:t>lavoro</a:t>
            </a:r>
          </a:p>
          <a:p>
            <a:endParaRPr lang="it-IT" sz="2400" dirty="0"/>
          </a:p>
          <a:p>
            <a:r>
              <a:rPr lang="it-IT" sz="2400" dirty="0"/>
              <a:t>Le scale portatili </a:t>
            </a:r>
            <a:r>
              <a:rPr lang="it-IT" sz="2400" dirty="0" smtClean="0"/>
              <a:t>devono </a:t>
            </a:r>
            <a:r>
              <a:rPr lang="it-IT" sz="2400" dirty="0"/>
              <a:t>essere marcate secondo il d.lgs. 81/08 o la </a:t>
            </a:r>
            <a:r>
              <a:rPr lang="it-IT" sz="2400" dirty="0" smtClean="0"/>
              <a:t>norma UNI EN </a:t>
            </a:r>
            <a:r>
              <a:rPr lang="it-IT" sz="2400" dirty="0"/>
              <a:t>131</a:t>
            </a:r>
          </a:p>
          <a:p>
            <a:pPr marL="457200" lvl="1" indent="0">
              <a:buNone/>
            </a:pPr>
            <a:endParaRPr lang="it-IT" sz="2400" dirty="0"/>
          </a:p>
          <a:p>
            <a:pPr lvl="1"/>
            <a:endParaRPr lang="it-IT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41111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Sgabelli: durante l’uso …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602674"/>
            <a:ext cx="82296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/>
              <a:t>i</a:t>
            </a:r>
            <a:r>
              <a:rPr lang="it-IT" sz="2000" dirty="0" smtClean="0"/>
              <a:t>ndossare scarpe </a:t>
            </a:r>
            <a:r>
              <a:rPr lang="it-IT" sz="2000" dirty="0"/>
              <a:t>idonee che garantiscano perfetta stabilità: </a:t>
            </a:r>
            <a:r>
              <a:rPr lang="it-IT" sz="2000" dirty="0" smtClean="0"/>
              <a:t>non salire </a:t>
            </a:r>
            <a:r>
              <a:rPr lang="it-IT" sz="2000" dirty="0"/>
              <a:t>sui gradini a piedi nudi, con pantofole, scarpe a tacchi alti o </a:t>
            </a:r>
            <a:r>
              <a:rPr lang="it-IT" sz="2000" dirty="0" smtClean="0"/>
              <a:t>sandali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c</a:t>
            </a:r>
            <a:r>
              <a:rPr lang="it-IT" sz="2000" dirty="0" smtClean="0"/>
              <a:t>ontrollare e non superare </a:t>
            </a:r>
            <a:r>
              <a:rPr lang="it-IT" sz="2000" dirty="0"/>
              <a:t>il peso massimo (portata) </a:t>
            </a:r>
            <a:r>
              <a:rPr lang="it-IT" sz="2000" dirty="0" smtClean="0"/>
              <a:t>consentito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p</a:t>
            </a:r>
            <a:r>
              <a:rPr lang="it-IT" sz="2000" dirty="0" smtClean="0"/>
              <a:t>osizionare </a:t>
            </a:r>
            <a:r>
              <a:rPr lang="it-IT" sz="2000" dirty="0"/>
              <a:t>sempre entrambi i piedi su di un gradino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n</a:t>
            </a:r>
            <a:r>
              <a:rPr lang="it-IT" sz="2000" dirty="0" smtClean="0"/>
              <a:t>on </a:t>
            </a:r>
            <a:r>
              <a:rPr lang="it-IT" sz="2000" dirty="0"/>
              <a:t>sporgersi lateralmente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lo </a:t>
            </a:r>
            <a:r>
              <a:rPr lang="it-IT" sz="2000" dirty="0"/>
              <a:t>sgabello deve essere utilizzato da una singola persona </a:t>
            </a:r>
            <a:r>
              <a:rPr lang="it-IT" sz="2000" dirty="0" smtClean="0"/>
              <a:t>alla volta</a:t>
            </a:r>
            <a:endParaRPr lang="it-IT" sz="2000" dirty="0"/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n</a:t>
            </a:r>
            <a:r>
              <a:rPr lang="it-IT" sz="2000" dirty="0" smtClean="0"/>
              <a:t>on </a:t>
            </a:r>
            <a:r>
              <a:rPr lang="it-IT" sz="2000" dirty="0"/>
              <a:t>salire con materiali pesanti o ingombranti. Nel caso </a:t>
            </a:r>
            <a:r>
              <a:rPr lang="it-IT" sz="2000" dirty="0" smtClean="0"/>
              <a:t>si dovessero </a:t>
            </a:r>
            <a:r>
              <a:rPr lang="it-IT" sz="2000" dirty="0"/>
              <a:t>usare attrezzi da lavoro, è necessario disporre di un contenitore portattrezzi agganciato alla vita, oppure utilizzare indumenti da lavoro con appositi </a:t>
            </a:r>
            <a:r>
              <a:rPr lang="it-IT" sz="2000" dirty="0" smtClean="0"/>
              <a:t>portautensili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s</a:t>
            </a:r>
            <a:r>
              <a:rPr lang="it-IT" sz="2000" dirty="0" smtClean="0"/>
              <a:t>tazionare </a:t>
            </a:r>
            <a:r>
              <a:rPr lang="it-IT" sz="2000" dirty="0"/>
              <a:t>sullo sgabello solo per brevi periodi </a:t>
            </a:r>
            <a:r>
              <a:rPr lang="it-IT" sz="2000" dirty="0" smtClean="0"/>
              <a:t>intervallando </a:t>
            </a:r>
            <a:r>
              <a:rPr lang="it-IT" sz="2000" dirty="0"/>
              <a:t>l’attività con riposi a </a:t>
            </a:r>
            <a:r>
              <a:rPr lang="it-IT" sz="2000" dirty="0" smtClean="0"/>
              <a:t>terra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/>
              <a:t>s</a:t>
            </a:r>
            <a:r>
              <a:rPr lang="it-IT" sz="2000" dirty="0" smtClean="0"/>
              <a:t>alire </a:t>
            </a:r>
            <a:r>
              <a:rPr lang="it-IT" sz="2000" dirty="0"/>
              <a:t>sullo sgabello sempre frontalmente</a:t>
            </a:r>
            <a:endParaRPr lang="it-IT" sz="2000" dirty="0" smtClean="0"/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…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54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Sgabelli: dopo l’uso …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2212274"/>
            <a:ext cx="82296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it-IT" sz="2000" dirty="0" smtClean="0"/>
              <a:t>richiudere lo sgabello correttamente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riporre lo sgabello in un luogo sicuro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effettuare eventuale pulizia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maneggiare lo sgabello con cautela, evitando il rischio di </a:t>
            </a:r>
            <a:r>
              <a:rPr lang="it-IT" sz="2000" dirty="0" err="1" smtClean="0"/>
              <a:t>cesoiamento</a:t>
            </a:r>
            <a:r>
              <a:rPr lang="it-IT" sz="2000" dirty="0" smtClean="0"/>
              <a:t> delle mani (se del tipo a gradini ripiegabili o estraibili) e di colpire accidentalmente persone vicine</a:t>
            </a:r>
          </a:p>
          <a:p>
            <a:pPr marL="342900" indent="-342900">
              <a:buFont typeface="Arial"/>
              <a:buChar char="•"/>
            </a:pPr>
            <a:r>
              <a:rPr lang="it-IT" sz="2000" dirty="0" smtClean="0"/>
              <a:t>.…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878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422400" y="311912"/>
            <a:ext cx="6299200" cy="187248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4800" dirty="0" smtClean="0">
                <a:latin typeface="Times New Roman"/>
                <a:cs typeface="Times New Roman"/>
              </a:rPr>
              <a:t>Lavori in quota:</a:t>
            </a:r>
          </a:p>
          <a:p>
            <a:pPr marL="0" indent="0" algn="ctr">
              <a:buNone/>
            </a:pPr>
            <a:r>
              <a:rPr lang="it-IT" sz="4800" dirty="0" smtClean="0">
                <a:latin typeface="Times New Roman"/>
                <a:cs typeface="Times New Roman"/>
              </a:rPr>
              <a:t>scale portatili e sgabelli</a:t>
            </a:r>
            <a:endParaRPr lang="it-IT" sz="4800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743206"/>
            <a:ext cx="8382000" cy="3200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Fonti utilizzate:</a:t>
            </a:r>
          </a:p>
          <a:p>
            <a:endParaRPr lang="it-IT" sz="2000" dirty="0" smtClean="0"/>
          </a:p>
          <a:p>
            <a:r>
              <a:rPr lang="it-IT" sz="2000" i="1" dirty="0" smtClean="0"/>
              <a:t>Scale portatili</a:t>
            </a:r>
            <a:r>
              <a:rPr lang="it-IT" sz="2000" dirty="0" smtClean="0"/>
              <a:t>.</a:t>
            </a:r>
            <a:r>
              <a:rPr lang="it-IT" sz="2000" dirty="0"/>
              <a:t> </a:t>
            </a:r>
            <a:r>
              <a:rPr lang="it-IT" sz="2000" dirty="0" smtClean="0"/>
              <a:t>Quaderni Tecnici per i cantieri temporanei </a:t>
            </a:r>
            <a:r>
              <a:rPr lang="it-IT" sz="2000" dirty="0"/>
              <a:t>o</a:t>
            </a:r>
            <a:r>
              <a:rPr lang="it-IT" sz="2000" dirty="0" smtClean="0"/>
              <a:t> mobili, INAIL 2018.</a:t>
            </a:r>
          </a:p>
          <a:p>
            <a:endParaRPr lang="it-IT" sz="2000" i="1" dirty="0" smtClean="0"/>
          </a:p>
          <a:p>
            <a:r>
              <a:rPr lang="it-IT" sz="2000" i="1" dirty="0" smtClean="0"/>
              <a:t>Scale portatili</a:t>
            </a:r>
            <a:r>
              <a:rPr lang="it-IT" sz="2000" dirty="0" smtClean="0"/>
              <a:t>.</a:t>
            </a:r>
            <a:r>
              <a:rPr lang="it-IT" sz="2000" dirty="0"/>
              <a:t> </a:t>
            </a:r>
            <a:r>
              <a:rPr lang="it-IT" sz="2000" dirty="0" smtClean="0"/>
              <a:t>Quaderni </a:t>
            </a:r>
            <a:r>
              <a:rPr lang="it-IT" sz="2000" dirty="0"/>
              <a:t>per </a:t>
            </a:r>
            <a:r>
              <a:rPr lang="it-IT" sz="2000" dirty="0" smtClean="0"/>
              <a:t>immagini, INAIL 2016.</a:t>
            </a:r>
          </a:p>
          <a:p>
            <a:endParaRPr lang="it-IT" sz="2000" i="1" dirty="0" smtClean="0"/>
          </a:p>
          <a:p>
            <a:r>
              <a:rPr lang="it-IT" sz="2000" i="1" dirty="0" smtClean="0"/>
              <a:t>Scale </a:t>
            </a:r>
            <a:r>
              <a:rPr lang="it-IT" sz="2000" i="1" dirty="0"/>
              <a:t>portatili e </a:t>
            </a:r>
            <a:r>
              <a:rPr lang="it-IT" sz="2000" i="1" dirty="0" smtClean="0"/>
              <a:t>sgabelli</a:t>
            </a:r>
            <a:r>
              <a:rPr lang="it-IT" sz="2000" dirty="0" smtClean="0"/>
              <a:t>. Quaderni </a:t>
            </a:r>
            <a:r>
              <a:rPr lang="it-IT" sz="2000" dirty="0"/>
              <a:t>per la Salute e la Sicurezza, INAIL </a:t>
            </a:r>
            <a:r>
              <a:rPr lang="it-IT" sz="2000" dirty="0" smtClean="0"/>
              <a:t>2014.</a:t>
            </a:r>
          </a:p>
          <a:p>
            <a:endParaRPr lang="it-IT" sz="2000" dirty="0" smtClean="0"/>
          </a:p>
          <a:p>
            <a:r>
              <a:rPr lang="it-IT" sz="2000" dirty="0" err="1" smtClean="0"/>
              <a:t>https</a:t>
            </a:r>
            <a:r>
              <a:rPr lang="it-IT" sz="2000" dirty="0"/>
              <a:t>://</a:t>
            </a:r>
            <a:r>
              <a:rPr lang="it-IT" sz="2000" dirty="0" err="1"/>
              <a:t>news.wuerth-ag.ch</a:t>
            </a:r>
            <a:r>
              <a:rPr lang="it-IT" sz="2000" dirty="0" smtClean="0"/>
              <a:t>/</a:t>
            </a:r>
          </a:p>
          <a:p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401000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6353"/>
            <a:ext cx="8229600" cy="2154723"/>
          </a:xfrm>
        </p:spPr>
        <p:txBody>
          <a:bodyPr>
            <a:normAutofit/>
          </a:bodyPr>
          <a:lstStyle/>
          <a:p>
            <a:r>
              <a:rPr lang="it-IT" sz="2400" dirty="0"/>
              <a:t>Le scale portatili devono essere marcate secondo il d.lgs. 81/</a:t>
            </a:r>
            <a:r>
              <a:rPr lang="it-IT" sz="2400" dirty="0" smtClean="0"/>
              <a:t>08 (</a:t>
            </a:r>
            <a:r>
              <a:rPr lang="it-IT" sz="2400" dirty="0"/>
              <a:t>trattate specificamente all’art. </a:t>
            </a:r>
            <a:r>
              <a:rPr lang="it-IT" sz="2400" dirty="0" smtClean="0"/>
              <a:t>113) </a:t>
            </a:r>
            <a:r>
              <a:rPr lang="it-IT" sz="2400" dirty="0"/>
              <a:t>o la norma UNI EN </a:t>
            </a:r>
            <a:r>
              <a:rPr lang="it-IT" sz="2400" dirty="0" smtClean="0"/>
              <a:t>131.</a:t>
            </a:r>
          </a:p>
          <a:p>
            <a:r>
              <a:rPr lang="it-IT" sz="2400" dirty="0"/>
              <a:t>E</a:t>
            </a:r>
            <a:r>
              <a:rPr lang="it-IT" sz="2400" dirty="0" smtClean="0"/>
              <a:t>sempio delle informazioni presenti sulla marcatura secondo la norma UNI EN 131:</a:t>
            </a:r>
            <a:endParaRPr lang="it-IT" sz="2400" dirty="0"/>
          </a:p>
          <a:p>
            <a:pPr lvl="1"/>
            <a:endParaRPr lang="it-IT" sz="2400" dirty="0"/>
          </a:p>
          <a:p>
            <a:pPr lvl="1"/>
            <a:endParaRPr lang="it-IT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31076"/>
            <a:ext cx="8914205" cy="317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96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6028"/>
            <a:ext cx="8229600" cy="8331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600" dirty="0" smtClean="0"/>
              <a:t>Scale portatili: pioli e gradini</a:t>
            </a:r>
            <a:endParaRPr lang="it-IT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6200" y="3429000"/>
            <a:ext cx="6451600" cy="2565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1117757"/>
            <a:ext cx="82295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it-IT" dirty="0"/>
              <a:t>La scala a pioli differisce da quella a gradini in quanto il piolo ha una superficie di appoggio per il piede larga non più di 8 cm</a:t>
            </a:r>
            <a:r>
              <a:rPr lang="it-IT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La scala a gradini ha, invece, una larghezza dei gradini non inferiore ad 8 cm</a:t>
            </a:r>
            <a:r>
              <a:rPr lang="it-IT" dirty="0" smtClean="0"/>
              <a:t>.</a:t>
            </a:r>
          </a:p>
          <a:p>
            <a:pPr marL="285750" indent="-285750">
              <a:buFont typeface="Arial"/>
              <a:buChar char="•"/>
            </a:pPr>
            <a:endParaRPr lang="it-IT" dirty="0"/>
          </a:p>
          <a:p>
            <a:pPr marL="285750" indent="-285750">
              <a:buFont typeface="Arial"/>
              <a:buChar char="•"/>
            </a:pPr>
            <a:r>
              <a:rPr lang="it-IT" dirty="0"/>
              <a:t>U</a:t>
            </a:r>
            <a:r>
              <a:rPr lang="it-IT" dirty="0" smtClean="0"/>
              <a:t>na </a:t>
            </a:r>
            <a:r>
              <a:rPr lang="it-IT" dirty="0"/>
              <a:t>scala a gradini offre un miglior comfort e quindi una maggiore stabilità rispetto a quella a pioli in quanto il gradino ha una larghezza maggiore del piolo.</a:t>
            </a:r>
          </a:p>
        </p:txBody>
      </p:sp>
    </p:spTree>
    <p:extLst>
      <p:ext uri="{BB962C8B-B14F-4D97-AF65-F5344CB8AC3E}">
        <p14:creationId xmlns:p14="http://schemas.microsoft.com/office/powerpoint/2010/main" val="3207224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doppie</a:t>
            </a:r>
            <a:endParaRPr lang="it-IT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91995" y="1023755"/>
            <a:ext cx="5808393" cy="3545175"/>
            <a:chOff x="650396" y="1600200"/>
            <a:chExt cx="4419600" cy="21214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396" y="1600200"/>
              <a:ext cx="4419600" cy="762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396" y="2210334"/>
              <a:ext cx="4419600" cy="15113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94" y="4284190"/>
            <a:ext cx="5229613" cy="1138550"/>
          </a:xfrm>
          <a:prstGeom prst="rect">
            <a:avLst/>
          </a:prstGeom>
        </p:spPr>
      </p:pic>
      <p:pic>
        <p:nvPicPr>
          <p:cNvPr id="10" name="Picture 9" descr="Scale portatili - Quaderni per immagini Inail (trascinato)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76" y="989535"/>
            <a:ext cx="3060000" cy="4544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636" y="5556943"/>
            <a:ext cx="5231340" cy="78483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500" dirty="0" smtClean="0"/>
              <a:t>NB: le scale doppie devono </a:t>
            </a:r>
            <a:r>
              <a:rPr lang="it-IT" sz="1500" dirty="0"/>
              <a:t>essere provviste di catena di adeguata resistenza o di altro dispositivo che impedisca l’apertura della scala oltre il limite prestabilito di sicurezza</a:t>
            </a:r>
            <a:r>
              <a:rPr lang="it-IT" sz="13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191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doppie</a:t>
            </a:r>
            <a:endParaRPr lang="it-IT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07" y="2896046"/>
            <a:ext cx="2946400" cy="3543300"/>
          </a:xfrm>
          <a:prstGeom prst="rect">
            <a:avLst/>
          </a:prstGeom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57200" y="1321246"/>
            <a:ext cx="467246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Tenuto conto della normativa </a:t>
            </a:r>
            <a:r>
              <a:rPr lang="it-IT" sz="1400" dirty="0" smtClean="0"/>
              <a:t>vigente </a:t>
            </a:r>
            <a:r>
              <a:rPr lang="it-IT" sz="1400" dirty="0"/>
              <a:t>e tenuto conto che l’utilizzatore </a:t>
            </a:r>
            <a:r>
              <a:rPr lang="it-IT" sz="1400" dirty="0" smtClean="0"/>
              <a:t>non è, o può non essere, </a:t>
            </a:r>
            <a:r>
              <a:rPr lang="it-IT" sz="1400" dirty="0"/>
              <a:t>una persona </a:t>
            </a:r>
            <a:r>
              <a:rPr lang="it-IT" sz="1400" dirty="0" smtClean="0"/>
              <a:t>esperta/addestrata in </a:t>
            </a:r>
            <a:r>
              <a:rPr lang="it-IT" sz="1400" dirty="0"/>
              <a:t>grado di svolgere attività in quota, si intende sottolineare che l’altezza massima di utilizzo, ossia la distanza dalla piattaforma (o in mancanza di questa, del quart’ultimo gradino/piolo) alla base di appoggio non dovrebbe </a:t>
            </a:r>
            <a:r>
              <a:rPr lang="it-IT" sz="1400" dirty="0" smtClean="0"/>
              <a:t>essere </a:t>
            </a:r>
            <a:r>
              <a:rPr lang="it-IT" sz="1400" dirty="0"/>
              <a:t>superiore a 2 metri.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769" y="1321246"/>
            <a:ext cx="3962400" cy="511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doppie: uso corretto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055" y="926234"/>
            <a:ext cx="6227891" cy="536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6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in appoggio</a:t>
            </a:r>
            <a:endParaRPr lang="it-IT" sz="3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93210" y="959208"/>
            <a:ext cx="3776337" cy="4975014"/>
            <a:chOff x="457200" y="959208"/>
            <a:chExt cx="3776337" cy="497501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7473" y="959208"/>
              <a:ext cx="2675791" cy="3590019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" y="4549227"/>
              <a:ext cx="377633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it-IT" sz="1400" dirty="0"/>
                <a:t>Scala semplice in appoggio a gradini o a pioli ad un solo tronco: scala ad altezza fissa costituita da un solo tronco che, quando è pronta per l’uso, </a:t>
              </a:r>
              <a:r>
                <a:rPr lang="it-IT" sz="1400" dirty="0" smtClean="0"/>
                <a:t>appoggia </a:t>
              </a:r>
              <a:r>
                <a:rPr lang="it-IT" sz="1400" dirty="0"/>
                <a:t>la parte inferiore sul terreno e la parte </a:t>
              </a:r>
              <a:r>
                <a:rPr lang="it-IT" sz="1400" dirty="0" smtClean="0"/>
                <a:t>superiore </a:t>
              </a:r>
              <a:r>
                <a:rPr lang="it-IT" sz="1400" dirty="0"/>
                <a:t>su una superficie verticale, non avendo un </a:t>
              </a:r>
              <a:r>
                <a:rPr lang="it-IT" sz="1400" dirty="0" smtClean="0"/>
                <a:t>proprio </a:t>
              </a:r>
              <a:r>
                <a:rPr lang="it-IT" sz="1400" dirty="0"/>
                <a:t>sostegno.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62757" y="965200"/>
            <a:ext cx="3588033" cy="5399909"/>
            <a:chOff x="4759588" y="965200"/>
            <a:chExt cx="3588033" cy="53999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40202" y="965200"/>
              <a:ext cx="2226804" cy="3600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759588" y="4549227"/>
              <a:ext cx="3588033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400" dirty="0"/>
                <a:t>Scala in appoggio a sfilo a due tronchi con pioli: scala ad altezza variabile mediante due tronchi paralleli scorrevoli l’uno sull’altro che, quando è pronta per l’uso, appoggia la parte inferiore sul terreno e la parte superiore su una </a:t>
              </a:r>
              <a:r>
                <a:rPr lang="it-IT" sz="1400" dirty="0" smtClean="0"/>
                <a:t>superficie </a:t>
              </a:r>
              <a:r>
                <a:rPr lang="it-IT" sz="1400" dirty="0"/>
                <a:t>verticale, non avendo un proprio sostegno. La lunghezza può essere regolata di piolo in piolo.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43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26028"/>
            <a:ext cx="8229600" cy="833180"/>
          </a:xfrm>
        </p:spPr>
        <p:txBody>
          <a:bodyPr>
            <a:normAutofit/>
          </a:bodyPr>
          <a:lstStyle/>
          <a:p>
            <a:r>
              <a:rPr lang="it-IT" sz="3600" dirty="0" smtClean="0"/>
              <a:t>Scale portatili in appoggio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08501"/>
            <a:ext cx="759942" cy="2394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755870"/>
            <a:ext cx="759942" cy="2394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2856" y="1443841"/>
            <a:ext cx="706394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/>
              <a:t>Appoggiare la scala al muro e posizionarla inclinata, con l’angolo consigliato dal fabbricante se a pioli; la </a:t>
            </a:r>
            <a:r>
              <a:rPr lang="it-IT" dirty="0" smtClean="0"/>
              <a:t>scala a </a:t>
            </a:r>
            <a:r>
              <a:rPr lang="it-IT" dirty="0"/>
              <a:t>gradini va invece appoggiata in maniera tale che il gradino sia parallelo al suolo (orizzontale). In generale appoggiare la scala al muro con un </a:t>
            </a:r>
            <a:r>
              <a:rPr lang="it-IT" dirty="0" smtClean="0"/>
              <a:t>angolo:</a:t>
            </a:r>
          </a:p>
          <a:p>
            <a:pPr algn="just"/>
            <a:r>
              <a:rPr lang="it-IT" dirty="0" smtClean="0"/>
              <a:t>tra </a:t>
            </a:r>
            <a:r>
              <a:rPr lang="it-IT" b="1" dirty="0" smtClean="0"/>
              <a:t>65</a:t>
            </a:r>
            <a:r>
              <a:rPr lang="it-IT" dirty="0" smtClean="0"/>
              <a:t> </a:t>
            </a:r>
            <a:r>
              <a:rPr lang="it-IT" dirty="0"/>
              <a:t>e i </a:t>
            </a:r>
            <a:r>
              <a:rPr lang="it-IT" b="1" dirty="0"/>
              <a:t>75</a:t>
            </a:r>
            <a:r>
              <a:rPr lang="it-IT" dirty="0"/>
              <a:t> gradi se a </a:t>
            </a:r>
            <a:r>
              <a:rPr lang="it-IT" b="1" dirty="0" smtClean="0"/>
              <a:t>pioli</a:t>
            </a:r>
            <a:r>
              <a:rPr lang="it-IT" dirty="0" smtClean="0"/>
              <a:t>:</a:t>
            </a:r>
          </a:p>
          <a:p>
            <a:pPr algn="just"/>
            <a:r>
              <a:rPr lang="it-IT" dirty="0" smtClean="0"/>
              <a:t>tra </a:t>
            </a:r>
            <a:r>
              <a:rPr lang="it-IT" b="1" dirty="0"/>
              <a:t>60</a:t>
            </a:r>
            <a:r>
              <a:rPr lang="it-IT" dirty="0"/>
              <a:t> e </a:t>
            </a:r>
            <a:r>
              <a:rPr lang="it-IT" b="1" dirty="0"/>
              <a:t>70</a:t>
            </a:r>
            <a:r>
              <a:rPr lang="it-IT" dirty="0"/>
              <a:t> gradi se a </a:t>
            </a:r>
            <a:r>
              <a:rPr lang="it-IT" b="1" dirty="0" smtClean="0"/>
              <a:t>gradini</a:t>
            </a:r>
            <a:r>
              <a:rPr lang="it-IT" dirty="0" smtClean="0"/>
              <a:t>.</a:t>
            </a:r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endParaRPr lang="it-IT" dirty="0" smtClean="0"/>
          </a:p>
          <a:p>
            <a:pPr algn="just"/>
            <a:endParaRPr lang="it-IT" dirty="0"/>
          </a:p>
          <a:p>
            <a:pPr algn="just"/>
            <a:r>
              <a:rPr lang="it-IT" dirty="0" smtClean="0"/>
              <a:t>Approssimativamente</a:t>
            </a:r>
            <a:r>
              <a:rPr lang="it-IT" dirty="0"/>
              <a:t>, si può considerare che l’appoggio della sommità della scala al muro deve essere ad un’altezza dal suolo pari a 4 volte la distanza della base della scala.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391" y="5966173"/>
            <a:ext cx="311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X</a:t>
            </a:r>
            <a:endParaRPr lang="it-IT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98965" y="4777845"/>
            <a:ext cx="42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4X</a:t>
            </a:r>
            <a:endParaRPr lang="it-IT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17391" y="2893149"/>
            <a:ext cx="1005466" cy="529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36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1615</Words>
  <Application>Microsoft Office PowerPoint</Application>
  <PresentationFormat>Presentazione su schermo (4:3)</PresentationFormat>
  <Paragraphs>129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Office Theme</vt:lpstr>
      <vt:lpstr>Presentazione standard di PowerPoint</vt:lpstr>
      <vt:lpstr>Scale portatili</vt:lpstr>
      <vt:lpstr>Scale portatili</vt:lpstr>
      <vt:lpstr>Presentazione standard di PowerPoint</vt:lpstr>
      <vt:lpstr>Scale portatili doppie</vt:lpstr>
      <vt:lpstr>Scale portatili doppie</vt:lpstr>
      <vt:lpstr>Scale portatili doppie: uso corretto</vt:lpstr>
      <vt:lpstr>Scale portatili in appoggio</vt:lpstr>
      <vt:lpstr>Scale portatili in appoggio</vt:lpstr>
      <vt:lpstr>Scale portatili in appoggio</vt:lpstr>
      <vt:lpstr>Scale portatili in appoggio</vt:lpstr>
      <vt:lpstr>Scale portatili trasformabili</vt:lpstr>
      <vt:lpstr>Scale portatili trasformabili</vt:lpstr>
      <vt:lpstr>Scale portatili: uso in sicurezza</vt:lpstr>
      <vt:lpstr>Scale portatili: prima dell’uso verificare…</vt:lpstr>
      <vt:lpstr>Scale portatili: durante l’uso…</vt:lpstr>
      <vt:lpstr>Scale portatili: dopo l’uso…</vt:lpstr>
      <vt:lpstr>Sgabelli</vt:lpstr>
      <vt:lpstr>Sgabelli: prima dell’uso verificare che…</vt:lpstr>
      <vt:lpstr>Sgabelli: durante l’uso …</vt:lpstr>
      <vt:lpstr>Sgabelli: dopo l’uso …</vt:lpstr>
      <vt:lpstr>Presentazione standard di PowerPoint</vt:lpstr>
    </vt:vector>
  </TitlesOfParts>
  <Company>stampa 2009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andrea borroni</dc:creator>
  <cp:lastModifiedBy>admin</cp:lastModifiedBy>
  <cp:revision>47</cp:revision>
  <dcterms:created xsi:type="dcterms:W3CDTF">2020-10-15T07:35:25Z</dcterms:created>
  <dcterms:modified xsi:type="dcterms:W3CDTF">2021-07-09T06:14:32Z</dcterms:modified>
</cp:coreProperties>
</file>